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363" r:id="rId4"/>
    <p:sldId id="364" r:id="rId5"/>
    <p:sldId id="365" r:id="rId6"/>
    <p:sldId id="366" r:id="rId7"/>
    <p:sldId id="367" r:id="rId8"/>
    <p:sldId id="42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424" r:id="rId39"/>
    <p:sldId id="397" r:id="rId40"/>
    <p:sldId id="400" r:id="rId41"/>
    <p:sldId id="399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25" r:id="rId50"/>
    <p:sldId id="408" r:id="rId51"/>
    <p:sldId id="409" r:id="rId52"/>
    <p:sldId id="410" r:id="rId53"/>
    <p:sldId id="426" r:id="rId54"/>
    <p:sldId id="427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260" r:id="rId69"/>
    <p:sldId id="429" r:id="rId7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0066"/>
    <a:srgbClr val="003300"/>
    <a:srgbClr val="660066"/>
    <a:srgbClr val="00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09" d="100"/>
          <a:sy n="109" d="100"/>
        </p:scale>
        <p:origin x="22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-20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CE645-870C-4814-BC35-50B7A8732FD3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6BF0-6985-4A54-8564-B8362ABBF1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68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0CF57-F790-CD4E-9396-537110457D05}" type="datetimeFigureOut">
              <a:rPr kumimoji="1" lang="zh-TW" altLang="en-US" smtClean="0"/>
              <a:t>2022/4/11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D5A12-1F06-1F4C-9734-B3A21D2E3E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137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D5A12-1F06-1F4C-9734-B3A21D2E3E4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36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98" y="1268760"/>
            <a:ext cx="3240360" cy="436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Freeform 12"/>
          <p:cNvSpPr>
            <a:spLocks/>
          </p:cNvSpPr>
          <p:nvPr userDrawn="1"/>
        </p:nvSpPr>
        <p:spPr bwMode="auto">
          <a:xfrm rot="5400000">
            <a:off x="-2500895" y="2500896"/>
            <a:ext cx="6859588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6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22572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8960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251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22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34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lvl="0" algn="l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35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1790-F87D-46C3-8A9A-A39F51776E2B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408236" y="1412776"/>
            <a:ext cx="589195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9" y="6443663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7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zh-TW" altLang="en-US" sz="4000" b="1" kern="1200" dirty="0" smtClean="0">
          <a:ln>
            <a:noFill/>
          </a:ln>
          <a:solidFill>
            <a:schemeClr val="accent5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1pPr>
    </p:titleStyle>
    <p:bodyStyle>
      <a:lvl1pPr marL="447675" indent="-357188" algn="l" defTabSz="914400" rtl="0" eaLnBrk="1" latinLnBrk="0" hangingPunct="1">
        <a:spcBef>
          <a:spcPts val="1200"/>
        </a:spcBef>
        <a:buClr>
          <a:srgbClr val="0070C0"/>
        </a:buClr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625475" indent="-285750" algn="l" defTabSz="914400" rtl="0" eaLnBrk="1" latinLnBrk="0" hangingPunct="1">
        <a:spcBef>
          <a:spcPts val="1200"/>
        </a:spcBef>
        <a:buClr>
          <a:srgbClr val="7030A0"/>
        </a:buClr>
        <a:buFont typeface="Arial" pitchFamily="34" charset="0"/>
        <a:buChar char="–"/>
        <a:defRPr sz="22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06450" indent="-268288" algn="l" defTabSz="914400" rtl="0" eaLnBrk="1" latinLnBrk="0" hangingPunct="1">
        <a:spcBef>
          <a:spcPts val="1200"/>
        </a:spcBef>
        <a:buClr>
          <a:srgbClr val="002060"/>
        </a:buClr>
        <a:buSzPct val="80000"/>
        <a:buFont typeface="Wingdings" pitchFamily="2" charset="2"/>
        <a:buChar char="l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985838" indent="-268288" algn="l" defTabSz="914400" rtl="0" eaLnBrk="1" latinLnBrk="0" hangingPunct="1">
        <a:spcBef>
          <a:spcPts val="1200"/>
        </a:spcBef>
        <a:buClr>
          <a:schemeClr val="accent6">
            <a:lumMod val="50000"/>
          </a:schemeClr>
        </a:buClr>
        <a:buFont typeface="Arial" pitchFamily="34" charset="0"/>
        <a:buChar char="–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7788" indent="-271463" algn="l" defTabSz="914400" rtl="0" eaLnBrk="1" latinLnBrk="0" hangingPunct="1">
        <a:spcBef>
          <a:spcPts val="1200"/>
        </a:spcBef>
        <a:buClr>
          <a:srgbClr val="00B05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17848" y="260648"/>
            <a:ext cx="3310136" cy="1224137"/>
          </a:xfrm>
          <a:prstGeom prst="rect">
            <a:avLst/>
          </a:prstGeom>
        </p:spPr>
        <p:txBody>
          <a:bodyPr vert="horz" lIns="0" rIns="0" bIns="0" anchor="b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TW" altLang="en-US" sz="4000" b="1" kern="120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 algn="l"/>
            <a:r>
              <a:rPr lang="en-US" altLang="zh-TW" sz="5400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Chapter</a:t>
            </a:r>
            <a:r>
              <a:rPr lang="en-US" altLang="zh-TW" sz="6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6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5</a:t>
            </a:r>
            <a:endParaRPr lang="en-US" sz="6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79512" y="2852936"/>
            <a:ext cx="5832648" cy="20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1200"/>
              </a:spcBef>
              <a:buClr>
                <a:srgbClr val="0070C0"/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457200" indent="0" algn="ctr" defTabSz="914400" rtl="0" eaLnBrk="1" latinLnBrk="0" hangingPunct="1">
              <a:spcBef>
                <a:spcPts val="1200"/>
              </a:spcBef>
              <a:buClr>
                <a:srgbClr val="7030A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914400" indent="0" algn="ctr" defTabSz="914400" rtl="0" eaLnBrk="1" latinLnBrk="0" hangingPunct="1">
              <a:spcBef>
                <a:spcPts val="1200"/>
              </a:spcBef>
              <a:buClr>
                <a:srgbClr val="002060"/>
              </a:buClr>
              <a:buSzPct val="80000"/>
              <a:buFont typeface="Wingdings" pitchFamily="2" charset="2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371600" indent="0" algn="ctr" defTabSz="914400" rtl="0" eaLnBrk="1" latinLnBrk="0" hangingPunct="1">
              <a:spcBef>
                <a:spcPts val="12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1828800" indent="0" algn="ctr" defTabSz="914400" rtl="0" eaLnBrk="1" latinLnBrk="0" hangingPunct="1">
              <a:spcBef>
                <a:spcPts val="1200"/>
              </a:spcBef>
              <a:buClr>
                <a:srgbClr val="00B05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SzPct val="90000"/>
            </a:pPr>
            <a:r>
              <a:rPr lang="en-US" altLang="zh-TW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B2C</a:t>
            </a:r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電子商務</a:t>
            </a:r>
          </a:p>
          <a:p>
            <a:pPr>
              <a:spcBef>
                <a:spcPct val="20000"/>
              </a:spcBef>
              <a:buSzPct val="90000"/>
            </a:pPr>
            <a:endParaRPr lang="zh-TW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028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網路交易係指企業透過網路，將商品銷售給消費者。隨著宅經濟發燒，消費者愈來愈習慣於網路上購物，電子商務營業額更是持續成長。</a:t>
            </a:r>
            <a:endParaRPr lang="en-US" altLang="zh-TW" dirty="0"/>
          </a:p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網路開店</a:t>
            </a:r>
          </a:p>
          <a:p>
            <a:r>
              <a:rPr lang="zh-TW" altLang="zh-TW" dirty="0"/>
              <a:t>最早的網路交易是在網路上開設虛擬店鋪，銷售商品，扮演通路商及零售商的角色，此即為網路開店。</a:t>
            </a:r>
            <a:r>
              <a:rPr lang="zh-TW" altLang="zh-TW" b="1" dirty="0"/>
              <a:t>目前最大的網路零售店亞馬遜</a:t>
            </a:r>
            <a:r>
              <a:rPr lang="en-US" altLang="zh-TW" b="1" dirty="0"/>
              <a:t> (Amazon) </a:t>
            </a:r>
            <a:r>
              <a:rPr lang="zh-TW" altLang="zh-TW" dirty="0"/>
              <a:t>即為網路開店成功的典範。</a:t>
            </a:r>
            <a:endParaRPr lang="en-US" altLang="zh-TW" dirty="0"/>
          </a:p>
          <a:p>
            <a:r>
              <a:rPr lang="zh-TW" altLang="zh-TW" dirty="0"/>
              <a:t>網路商店的經營類型可分為幾類：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網路平臺開店：</a:t>
            </a:r>
            <a:r>
              <a:rPr lang="zh-TW" altLang="zh-TW" dirty="0"/>
              <a:t>這是</a:t>
            </a:r>
            <a:r>
              <a:rPr lang="zh-TW" altLang="zh-TW" dirty="0">
                <a:solidFill>
                  <a:srgbClr val="FF2F92"/>
                </a:solidFill>
              </a:rPr>
              <a:t>目前網站上最多的經營類型</a:t>
            </a:r>
            <a:r>
              <a:rPr lang="zh-TW" altLang="zh-TW" dirty="0"/>
              <a:t>，根據經濟部統計，由於開店的成本低，又不需自行建置相關的軟硬體設備與系統維護人員，</a:t>
            </a:r>
            <a:r>
              <a:rPr lang="zh-TW" altLang="zh-TW" dirty="0">
                <a:solidFill>
                  <a:srgbClr val="FF2F92"/>
                </a:solidFill>
              </a:rPr>
              <a:t>有高達</a:t>
            </a:r>
            <a:r>
              <a:rPr lang="en-US" altLang="zh-TW" dirty="0">
                <a:solidFill>
                  <a:srgbClr val="FF2F92"/>
                </a:solidFill>
              </a:rPr>
              <a:t>86% </a:t>
            </a:r>
            <a:r>
              <a:rPr lang="zh-TW" altLang="zh-TW" dirty="0">
                <a:solidFill>
                  <a:srgbClr val="FF2F92"/>
                </a:solidFill>
              </a:rPr>
              <a:t>的網路商店是在網路平臺上經營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4F27DA-F5B9-EC49-ACDD-58EAEB105FA5}"/>
              </a:ext>
            </a:extLst>
          </p:cNvPr>
          <p:cNvSpPr txBox="1"/>
          <p:nvPr/>
        </p:nvSpPr>
        <p:spPr>
          <a:xfrm>
            <a:off x="2915816" y="2276872"/>
            <a:ext cx="525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https://www.youtube.com/watch?v=ljm4lnqIbmk</a:t>
            </a:r>
          </a:p>
        </p:txBody>
      </p:sp>
    </p:spTree>
    <p:extLst>
      <p:ext uri="{BB962C8B-B14F-4D97-AF65-F5344CB8AC3E}">
        <p14:creationId xmlns:p14="http://schemas.microsoft.com/office/powerpoint/2010/main" val="89324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609179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42660B-AFA2-2D4F-8A05-E1CFF85B1FCB}"/>
              </a:ext>
            </a:extLst>
          </p:cNvPr>
          <p:cNvSpPr txBox="1"/>
          <p:nvPr/>
        </p:nvSpPr>
        <p:spPr>
          <a:xfrm>
            <a:off x="683568" y="6475966"/>
            <a:ext cx="54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https://www.youtube.com/watch?v=NbcnmbaFwbU</a:t>
            </a:r>
          </a:p>
        </p:txBody>
      </p:sp>
    </p:spTree>
    <p:extLst>
      <p:ext uri="{BB962C8B-B14F-4D97-AF65-F5344CB8AC3E}">
        <p14:creationId xmlns:p14="http://schemas.microsoft.com/office/powerpoint/2010/main" val="236384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764704"/>
            <a:ext cx="8424936" cy="5472608"/>
          </a:xfrm>
        </p:spPr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2"/>
            </a:pPr>
            <a:r>
              <a:rPr lang="zh-TW" altLang="zh-TW" b="1" dirty="0">
                <a:solidFill>
                  <a:srgbClr val="FF2F92"/>
                </a:solidFill>
              </a:rPr>
              <a:t>拍賣平臺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雖然拍賣平臺原本是提供消費者間進行二手商品的交易，但由於其開店的門檻低，許多商家亦選擇在拍賣平臺上經營。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38" y="2056103"/>
            <a:ext cx="519214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C9F8129-3C6E-B541-ABDC-E0EB920FCFAA}"/>
              </a:ext>
            </a:extLst>
          </p:cNvPr>
          <p:cNvSpPr txBox="1"/>
          <p:nvPr/>
        </p:nvSpPr>
        <p:spPr>
          <a:xfrm>
            <a:off x="1331640" y="623731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https://www.youtube.com/watch?v=jY1cKJVBka8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C285A8-D8DA-0D4B-AD8E-9DCC5303DEF2}"/>
              </a:ext>
            </a:extLst>
          </p:cNvPr>
          <p:cNvSpPr txBox="1"/>
          <p:nvPr/>
        </p:nvSpPr>
        <p:spPr>
          <a:xfrm>
            <a:off x="1331640" y="6534834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https://www.youtube.com/watch?v=LqO88-Jr3NY</a:t>
            </a:r>
          </a:p>
        </p:txBody>
      </p:sp>
    </p:spTree>
    <p:extLst>
      <p:ext uri="{BB962C8B-B14F-4D97-AF65-F5344CB8AC3E}">
        <p14:creationId xmlns:p14="http://schemas.microsoft.com/office/powerpoint/2010/main" val="236384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自行建置銷售平臺：</a:t>
            </a:r>
            <a:r>
              <a:rPr lang="zh-TW" altLang="zh-TW" dirty="0">
                <a:solidFill>
                  <a:srgbClr val="FF2F92"/>
                </a:solidFill>
              </a:rPr>
              <a:t>這是門檻最高的經營方式，商家必須自行建置相關的商業流程</a:t>
            </a:r>
            <a:r>
              <a:rPr lang="zh-TW" altLang="zh-TW" dirty="0"/>
              <a:t>，並維護網站運作所需的軟硬體設備及人員，成本相對高昂許多。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519160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84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>
                <a:solidFill>
                  <a:srgbClr val="FF2F92"/>
                </a:solidFill>
              </a:rPr>
              <a:t>供應商直接接觸消費者</a:t>
            </a:r>
          </a:p>
          <a:p>
            <a:r>
              <a:rPr lang="zh-TW" altLang="zh-TW" dirty="0"/>
              <a:t>由於資訊科技的輔助，商品製造商可以不再透過通路商，而是自己直接進行商品銷售。由於直接接觸到消費者，使得通路的成本得以降低，也能夠更直接了解消費者的需求。供應商直接接觸消費者的目的有以下兩種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去中間化</a:t>
            </a:r>
            <a:r>
              <a:rPr lang="en-US" altLang="zh-TW" b="1" dirty="0">
                <a:solidFill>
                  <a:srgbClr val="000066"/>
                </a:solidFill>
              </a:rPr>
              <a:t> (Dis-intermediation)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所謂</a:t>
            </a:r>
            <a:r>
              <a:rPr lang="zh-TW" altLang="zh-TW" dirty="0">
                <a:solidFill>
                  <a:srgbClr val="FF2F92"/>
                </a:solidFill>
              </a:rPr>
              <a:t>去中間化</a:t>
            </a:r>
            <a:r>
              <a:rPr lang="zh-TW" altLang="zh-TW" dirty="0"/>
              <a:t>係指去除供應鏈中的中間商，使得</a:t>
            </a:r>
            <a:r>
              <a:rPr lang="zh-TW" altLang="zh-TW" dirty="0">
                <a:solidFill>
                  <a:srgbClr val="FF2F92"/>
                </a:solidFill>
              </a:rPr>
              <a:t>供應商</a:t>
            </a:r>
            <a:r>
              <a:rPr lang="zh-TW" altLang="zh-TW" dirty="0"/>
              <a:t>可以直接將商品銷售給最終消費者。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25144"/>
            <a:ext cx="7208537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84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70" y="1160234"/>
            <a:ext cx="6023282" cy="500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26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648000" lvl="2" indent="0">
              <a:buNone/>
            </a:pPr>
            <a:r>
              <a:rPr lang="zh-TW" altLang="zh-TW" dirty="0"/>
              <a:t>當廠商直接面對消費者，就表示其必須花費資源在顧客關係的經營上，相關的行銷活動也必須自行發展，對於不熟悉零售市場經營的企業而言，會是嚴峻的挑戰。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2"/>
            </a:pPr>
            <a:r>
              <a:rPr lang="zh-TW" altLang="zh-TW" b="1" dirty="0">
                <a:solidFill>
                  <a:srgbClr val="FF2F92"/>
                </a:solidFill>
              </a:rPr>
              <a:t>顧客服務與忠誠方案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在傳統的供應鏈結構中，供應商與買方之間隔了相當長的距離，供應商對買方的了解，幾乎全來自中間商傳遞的訊息。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89" y="1484784"/>
            <a:ext cx="4231251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26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68470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26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2" indent="0">
              <a:buNone/>
            </a:pPr>
            <a:r>
              <a:rPr lang="zh-TW" altLang="zh-TW" dirty="0">
                <a:solidFill>
                  <a:srgbClr val="FF2F92"/>
                </a:solidFill>
              </a:rPr>
              <a:t>透過延長保固或其他的服務方案</a:t>
            </a:r>
            <a:r>
              <a:rPr lang="zh-TW" altLang="zh-TW" dirty="0"/>
              <a:t>，鼓勵消費者購物後上線登錄，藉此取得消費者資料，也了解消費者的消費頻率。此外，企業也有機會與消費者進行互動，進而維繫與顧客更良好也更長期的關係。這樣的互動，讓企業得以取得消費者的一手資訊，對於</a:t>
            </a:r>
            <a:r>
              <a:rPr lang="zh-TW" altLang="zh-TW" dirty="0">
                <a:solidFill>
                  <a:srgbClr val="FF2F92"/>
                </a:solidFill>
              </a:rPr>
              <a:t>消費者的感受</a:t>
            </a:r>
            <a:r>
              <a:rPr lang="zh-TW" altLang="zh-TW" dirty="0"/>
              <a:t>與意見也更為了解，有助於未來新產品研發與行銷活動的設計。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23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虛實整合與多通路經營</a:t>
            </a:r>
          </a:p>
          <a:p>
            <a:r>
              <a:rPr lang="zh-TW" altLang="zh-TW" dirty="0"/>
              <a:t>近年來網路商店出現了</a:t>
            </a:r>
            <a:r>
              <a:rPr lang="zh-TW" altLang="zh-TW" dirty="0">
                <a:solidFill>
                  <a:srgbClr val="FF2F92"/>
                </a:solidFill>
              </a:rPr>
              <a:t>虛實整合的趨勢</a:t>
            </a:r>
            <a:r>
              <a:rPr lang="zh-TW" altLang="zh-TW" dirty="0"/>
              <a:t>，除了在網路上開設線上店鋪外，也會同時擁有實體店面。這樣的經營方式，一方面可以提高消費者的信任，另一方面也提供了消費者實地鑑賞商品的機會，使得網路商店的營運更容易成功。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06" y="3284984"/>
            <a:ext cx="25742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8D122A4-FAA4-D04B-A529-28CC818DFA9E}"/>
              </a:ext>
            </a:extLst>
          </p:cNvPr>
          <p:cNvSpPr txBox="1"/>
          <p:nvPr/>
        </p:nvSpPr>
        <p:spPr>
          <a:xfrm>
            <a:off x="971600" y="6372036"/>
            <a:ext cx="556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https://www.youtube.com/watch?v=0T96eDGejG8</a:t>
            </a:r>
          </a:p>
        </p:txBody>
      </p:sp>
    </p:spTree>
    <p:extLst>
      <p:ext uri="{BB962C8B-B14F-4D97-AF65-F5344CB8AC3E}">
        <p14:creationId xmlns:p14="http://schemas.microsoft.com/office/powerpoint/2010/main" val="420723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effectLst/>
              </a:rPr>
              <a:t>學習目標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B2C</a:t>
            </a:r>
            <a:r>
              <a:rPr lang="zh-TW" altLang="zh-TW" sz="2800" dirty="0"/>
              <a:t>電子商務的定義與演進。</a:t>
            </a:r>
          </a:p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B2C</a:t>
            </a:r>
            <a:r>
              <a:rPr lang="zh-TW" altLang="zh-TW" sz="2800" dirty="0"/>
              <a:t>電子商務的經營方式。</a:t>
            </a:r>
          </a:p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B2C</a:t>
            </a:r>
            <a:r>
              <a:rPr lang="zh-TW" altLang="zh-TW" sz="2800" dirty="0"/>
              <a:t>電子商務的獲利方式。</a:t>
            </a:r>
          </a:p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B2C</a:t>
            </a:r>
            <a:r>
              <a:rPr lang="zh-TW" altLang="zh-TW" sz="2800" dirty="0"/>
              <a:t>電子商務經營的成功因素與風險。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17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相較之下，對於現有實體通路的商家而言，跨足虛擬通路難度低，還可以增加銷售通路，並提升對顧客的服務，增加顧客價值。對純網路商店來說，設置實體店面除了能增加與顧客實際接觸的機會外，也能提高顧客對商家的信任感</a:t>
            </a:r>
            <a:r>
              <a:rPr lang="zh-TW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968552" cy="393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235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除了愈來愈多實體商家跨足電子商務外，另一個現象則是隨著進入多螢時代，使用者會同時使用多種不同裝置，企業需同時經營不同的通路，以滿足不同客群的需求。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545" y="2276872"/>
            <a:ext cx="558878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23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雖然虛實整合可以帶來很多的好處，但是也存在一些問題。</a:t>
            </a:r>
            <a:r>
              <a:rPr lang="zh-TW" altLang="zh-TW" dirty="0">
                <a:solidFill>
                  <a:srgbClr val="000066"/>
                </a:solidFill>
              </a:rPr>
              <a:t>首先是虛擬與實體通路經營模式上的差異所造成的衝突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>
                <a:solidFill>
                  <a:srgbClr val="000066"/>
                </a:solidFill>
              </a:rPr>
              <a:t>另一個問題則來自於通路衝突</a:t>
            </a:r>
            <a:r>
              <a:rPr lang="zh-TW" altLang="zh-TW" dirty="0"/>
              <a:t>。尤其是原來經營實體通路的企業轉往虛擬通路時，這樣的衝突更容易發生。由於網路能夠觸及到不同地理區域的消費者，打破了原有的商圈概念。此外，許多企業在經營虛擬通路時，會提供不同的優惠以吸引消費者，對現有實體通路的經營造成衝擊。因此，相對於從虛擬通路跨足實體通路的業者，由實體通路延伸至虛擬通路，需考量的問題更多，也更複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10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四</a:t>
            </a:r>
            <a:r>
              <a:rPr lang="en-US" altLang="zh-TW" b="1" dirty="0"/>
              <a:t>)	</a:t>
            </a:r>
            <a:r>
              <a:rPr lang="zh-TW" altLang="zh-TW" b="1" dirty="0"/>
              <a:t>線上攬客、線下交易電子商務：</a:t>
            </a:r>
            <a:r>
              <a:rPr lang="en-US" altLang="zh-TW" b="1" dirty="0"/>
              <a:t>O2O</a:t>
            </a:r>
            <a:endParaRPr lang="zh-TW" altLang="zh-TW" b="1" dirty="0"/>
          </a:p>
          <a:p>
            <a:r>
              <a:rPr lang="en-US" altLang="zh-TW" dirty="0">
                <a:solidFill>
                  <a:srgbClr val="FF2F92"/>
                </a:solidFill>
              </a:rPr>
              <a:t>O2O</a:t>
            </a:r>
            <a:r>
              <a:rPr lang="zh-TW" altLang="zh-TW" dirty="0">
                <a:solidFill>
                  <a:srgbClr val="FF2F92"/>
                </a:solidFill>
              </a:rPr>
              <a:t>的全文是</a:t>
            </a:r>
            <a:r>
              <a:rPr lang="en-US" altLang="zh-TW" dirty="0">
                <a:solidFill>
                  <a:srgbClr val="FF2F92"/>
                </a:solidFill>
              </a:rPr>
              <a:t>Online to Offline</a:t>
            </a:r>
            <a:r>
              <a:rPr lang="zh-TW" altLang="zh-TW" dirty="0"/>
              <a:t>，其不同於傳統電子商務強調讓實體通路的消費者，轉往線上通路進行消費，</a:t>
            </a:r>
            <a:r>
              <a:rPr lang="en-US" altLang="zh-TW" dirty="0"/>
              <a:t>O2O</a:t>
            </a:r>
            <a:r>
              <a:rPr lang="zh-TW" altLang="zh-TW" dirty="0"/>
              <a:t>則是希望透過網路接觸潛在消費者，並吸引他們至實體通路消費。</a:t>
            </a:r>
            <a:endParaRPr lang="en-US" altLang="zh-TW" dirty="0"/>
          </a:p>
          <a:p>
            <a:r>
              <a:rPr lang="zh-TW" altLang="zh-TW" dirty="0"/>
              <a:t>團購是初期最常見的</a:t>
            </a:r>
            <a:r>
              <a:rPr lang="en-US" altLang="zh-TW" dirty="0"/>
              <a:t>O2O</a:t>
            </a:r>
            <a:r>
              <a:rPr lang="zh-TW" altLang="zh-TW" dirty="0"/>
              <a:t>應用。以著名的團購網</a:t>
            </a:r>
            <a:r>
              <a:rPr lang="en-US" altLang="zh-TW" dirty="0" err="1"/>
              <a:t>Gomaji</a:t>
            </a:r>
            <a:r>
              <a:rPr lang="zh-TW" altLang="zh-TW" dirty="0"/>
              <a:t>為例，其在網路上販售優惠的餐飲或住宿券。消費者在線上受折扣吸引，購買了折扣券後，前往實體店鋪進行消費。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AE42A8-9A7A-A54E-A4F0-D2E145491BCB}"/>
              </a:ext>
            </a:extLst>
          </p:cNvPr>
          <p:cNvSpPr txBox="1"/>
          <p:nvPr/>
        </p:nvSpPr>
        <p:spPr>
          <a:xfrm>
            <a:off x="1259632" y="4797152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https://www.youtube.com/watch?v=f-6vXpVyu-U</a:t>
            </a:r>
          </a:p>
        </p:txBody>
      </p:sp>
    </p:spTree>
    <p:extLst>
      <p:ext uri="{BB962C8B-B14F-4D97-AF65-F5344CB8AC3E}">
        <p14:creationId xmlns:p14="http://schemas.microsoft.com/office/powerpoint/2010/main" val="427810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US" altLang="zh-TW" dirty="0"/>
              <a:t>2015</a:t>
            </a:r>
            <a:r>
              <a:rPr lang="zh-TW" altLang="zh-TW" dirty="0"/>
              <a:t>年全球最大的團購網</a:t>
            </a:r>
            <a:r>
              <a:rPr lang="en-US" altLang="zh-TW" dirty="0" err="1"/>
              <a:t>Groupon</a:t>
            </a:r>
            <a:r>
              <a:rPr lang="zh-TW" altLang="zh-TW" dirty="0"/>
              <a:t>退出臺灣，同時結束了七個市場的經營；</a:t>
            </a:r>
            <a:r>
              <a:rPr lang="en-US" altLang="zh-TW" dirty="0"/>
              <a:t>2016</a:t>
            </a:r>
            <a:r>
              <a:rPr lang="zh-TW" altLang="zh-TW" dirty="0"/>
              <a:t>年臺灣的團購網</a:t>
            </a:r>
            <a:r>
              <a:rPr lang="en-US" altLang="zh-TW" dirty="0" err="1"/>
              <a:t>Gomaji</a:t>
            </a:r>
            <a:r>
              <a:rPr lang="zh-TW" altLang="zh-TW" dirty="0"/>
              <a:t>亦開始轉型，不再以團購為主，顯示團購市場面臨了發展的瓶頸。</a:t>
            </a:r>
            <a:endParaRPr lang="en-US" altLang="zh-TW" dirty="0"/>
          </a:p>
          <a:p>
            <a:pPr hangingPunct="0"/>
            <a:r>
              <a:rPr lang="zh-TW" altLang="zh-TW" dirty="0"/>
              <a:t>雖然團購網的營運模式開始調整，但</a:t>
            </a:r>
            <a:r>
              <a:rPr lang="en-US" altLang="zh-TW" dirty="0"/>
              <a:t>O2O</a:t>
            </a:r>
            <a:r>
              <a:rPr lang="zh-TW" altLang="zh-TW" dirty="0"/>
              <a:t>的發展卻是快速成長。尤其是在行動裝置與行動上網滲透率大幅提高後，</a:t>
            </a:r>
            <a:r>
              <a:rPr lang="zh-TW" altLang="zh-TW" dirty="0">
                <a:solidFill>
                  <a:srgbClr val="FF2F92"/>
                </a:solidFill>
              </a:rPr>
              <a:t>配合行動裝置與定位功能的適地性服務</a:t>
            </a:r>
            <a:r>
              <a:rPr lang="en-US" altLang="zh-TW" dirty="0">
                <a:solidFill>
                  <a:srgbClr val="FF2F92"/>
                </a:solidFill>
              </a:rPr>
              <a:t> (Location-Based Service, LBS)</a:t>
            </a:r>
            <a:r>
              <a:rPr lang="zh-TW" altLang="zh-TW" dirty="0">
                <a:solidFill>
                  <a:srgbClr val="FF2F92"/>
                </a:solidFill>
              </a:rPr>
              <a:t>，根據消費者所在位置</a:t>
            </a:r>
            <a:r>
              <a:rPr lang="zh-TW" altLang="zh-TW" dirty="0"/>
              <a:t>，從事導購等行銷活動，以吸引消費者前往實體店鋪消費的相關應用更是快速出現。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F921C1-A0FF-0041-9144-1CD675A49ABA}"/>
              </a:ext>
            </a:extLst>
          </p:cNvPr>
          <p:cNvSpPr txBox="1"/>
          <p:nvPr/>
        </p:nvSpPr>
        <p:spPr>
          <a:xfrm>
            <a:off x="1331640" y="5198892"/>
            <a:ext cx="547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https://www.youtube.com/watch?v=b7H__AWKR_Y</a:t>
            </a:r>
          </a:p>
        </p:txBody>
      </p:sp>
    </p:spTree>
    <p:extLst>
      <p:ext uri="{BB962C8B-B14F-4D97-AF65-F5344CB8AC3E}">
        <p14:creationId xmlns:p14="http://schemas.microsoft.com/office/powerpoint/2010/main" val="225471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197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71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隨著</a:t>
            </a:r>
            <a:r>
              <a:rPr lang="en-US" altLang="zh-TW" dirty="0"/>
              <a:t>O2O</a:t>
            </a:r>
            <a:r>
              <a:rPr lang="zh-TW" altLang="zh-TW" dirty="0"/>
              <a:t>受到重視，網路商店也紛紛加入銷售票券的行列。除了原有的售票網站外，諸如博客來、</a:t>
            </a:r>
            <a:r>
              <a:rPr lang="en-US" altLang="zh-TW" dirty="0" err="1"/>
              <a:t>udn</a:t>
            </a:r>
            <a:r>
              <a:rPr lang="zh-TW" altLang="zh-TW" dirty="0"/>
              <a:t>、</a:t>
            </a:r>
            <a:r>
              <a:rPr lang="en-US" altLang="zh-TW" dirty="0" err="1"/>
              <a:t>ibon</a:t>
            </a:r>
            <a:r>
              <a:rPr lang="zh-TW" altLang="zh-TW" dirty="0"/>
              <a:t>等都建置了售票系統，提供售票服務。</a:t>
            </a:r>
            <a:endParaRPr lang="en-US" altLang="zh-TW" dirty="0"/>
          </a:p>
          <a:p>
            <a:r>
              <a:rPr lang="en-US" altLang="zh-TW" dirty="0"/>
              <a:t>O2O</a:t>
            </a:r>
            <a:r>
              <a:rPr lang="zh-TW" altLang="zh-TW" dirty="0"/>
              <a:t>的模式中，為了吸引消費者在線上下單，通常必須提供加值的資訊，以協助消費者選擇商家或商品。此外，除了讓消費者能做線上下單外，搭配完整的線上金流支付與資料分析，能使商家更有效地規劃產能，並分析消費者的消費習性。另一方面，商家的營運流程也必須做必要的調整，否則成功的行銷未必能為企業帶來正面的效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71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除了在網路上進行實體或數位商品的交易外，也有許多提供線上服務的商家。由於網際網路是個與傳統完全不同的互動環境，也就衍生出了許多過去不存在的服務。</a:t>
            </a:r>
            <a:endParaRPr lang="en-US" altLang="zh-TW" dirty="0"/>
          </a:p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入口網站</a:t>
            </a:r>
          </a:p>
          <a:p>
            <a:r>
              <a:rPr lang="zh-TW" altLang="zh-TW" dirty="0">
                <a:solidFill>
                  <a:srgbClr val="003300"/>
                </a:solidFill>
              </a:rPr>
              <a:t>入口網站</a:t>
            </a:r>
            <a:r>
              <a:rPr lang="en-US" altLang="zh-TW" dirty="0">
                <a:solidFill>
                  <a:srgbClr val="003300"/>
                </a:solidFill>
              </a:rPr>
              <a:t> (portal site) </a:t>
            </a:r>
            <a:r>
              <a:rPr lang="zh-TW" altLang="zh-TW" dirty="0"/>
              <a:t>是一個提供了系統化資訊索引的網站，一般可分為網際網路入口網站與企業入口網站。企業入口網站是由企業建置，提供內部人員一個內部應用系統連結的起點。</a:t>
            </a:r>
            <a:r>
              <a:rPr lang="en-US" altLang="zh-TW" dirty="0"/>
              <a:t>B2C</a:t>
            </a:r>
            <a:r>
              <a:rPr lang="zh-TW" altLang="zh-TW" dirty="0"/>
              <a:t>電子商務中的入口網站通常是指網際網路入口網站。這類型入口網站提供了全球網際網路連結的系統，通常會透過目錄的建置，協助使用者快速連結到目的網站。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8619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48940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搜尋引擎</a:t>
            </a:r>
          </a:p>
          <a:p>
            <a:r>
              <a:rPr lang="zh-TW" altLang="zh-TW" dirty="0"/>
              <a:t>網際網路是資訊的大寶庫，然而如何在茫茫網海中，快速找到自己所需的資訊，就成了一大難題。許多業者也致力在研究各種不同的搜尋方法，以快速的找到使用者所需的資訊。在全球資訊網出現前，常見的網路搜尋工具包括了</a:t>
            </a:r>
            <a:r>
              <a:rPr lang="en-US" altLang="zh-TW" dirty="0"/>
              <a:t>Archie</a:t>
            </a:r>
            <a:r>
              <a:rPr lang="zh-TW" altLang="zh-TW" dirty="0"/>
              <a:t>、</a:t>
            </a:r>
            <a:r>
              <a:rPr lang="en-US" altLang="zh-TW" dirty="0"/>
              <a:t>Gopher</a:t>
            </a:r>
            <a:r>
              <a:rPr lang="zh-TW" altLang="zh-TW" dirty="0"/>
              <a:t>等。隨著</a:t>
            </a:r>
            <a:r>
              <a:rPr lang="en-US" altLang="zh-TW" dirty="0"/>
              <a:t>WWW</a:t>
            </a:r>
            <a:r>
              <a:rPr lang="zh-TW" altLang="zh-TW" dirty="0"/>
              <a:t>的盛行，使用</a:t>
            </a:r>
            <a:r>
              <a:rPr lang="en-US" altLang="zh-TW" dirty="0"/>
              <a:t>HTTP</a:t>
            </a:r>
            <a:r>
              <a:rPr lang="zh-TW" altLang="zh-TW" dirty="0"/>
              <a:t>協定的搜尋工具也陸續出現，像是提供目錄，並支援簡易資料庫搜尋功能的</a:t>
            </a:r>
            <a:r>
              <a:rPr lang="en-US" altLang="zh-TW" dirty="0"/>
              <a:t>Yahoo</a:t>
            </a:r>
            <a:r>
              <a:rPr lang="zh-TW" altLang="zh-TW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 </a:t>
            </a:r>
            <a:r>
              <a:rPr lang="zh-TW" altLang="zh-TW" dirty="0">
                <a:effectLst/>
              </a:rPr>
              <a:t>何謂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電子商務？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TW" dirty="0">
                <a:solidFill>
                  <a:srgbClr val="FF2F92"/>
                </a:solidFill>
              </a:rPr>
              <a:t> B2C ( </a:t>
            </a:r>
            <a:r>
              <a:rPr lang="zh-TW" altLang="zh-TW" dirty="0">
                <a:solidFill>
                  <a:srgbClr val="FF2F92"/>
                </a:solidFill>
              </a:rPr>
              <a:t>企業對顧客，</a:t>
            </a:r>
            <a:r>
              <a:rPr lang="en-US" altLang="zh-TW" dirty="0">
                <a:solidFill>
                  <a:srgbClr val="FF2F92"/>
                </a:solidFill>
              </a:rPr>
              <a:t>Business to Customer ) </a:t>
            </a:r>
            <a:r>
              <a:rPr lang="zh-TW" altLang="zh-TW" dirty="0"/>
              <a:t>電子商務是由</a:t>
            </a:r>
            <a:r>
              <a:rPr lang="zh-TW" altLang="zh-TW" dirty="0">
                <a:solidFill>
                  <a:srgbClr val="FF2F92"/>
                </a:solidFill>
              </a:rPr>
              <a:t>企業擔任賣方</a:t>
            </a:r>
            <a:r>
              <a:rPr lang="zh-TW" altLang="zh-TW" dirty="0"/>
              <a:t>，將</a:t>
            </a:r>
            <a:r>
              <a:rPr lang="zh-TW" altLang="zh-TW" dirty="0">
                <a:solidFill>
                  <a:srgbClr val="FF2F92"/>
                </a:solidFill>
              </a:rPr>
              <a:t>商品或服務銷售給終端的消費者</a:t>
            </a:r>
            <a:r>
              <a:rPr lang="zh-TW" altLang="zh-TW" dirty="0"/>
              <a:t>。</a:t>
            </a:r>
            <a:r>
              <a:rPr lang="en-US" altLang="zh-TW" dirty="0"/>
              <a:t>B2C</a:t>
            </a:r>
            <a:r>
              <a:rPr lang="zh-TW" altLang="zh-TW" dirty="0"/>
              <a:t>一直是主流的電子商務活動之一，企業透過網際網路，提供包括銷售、資訊、售後服務等各項功能，讓消費者得以透過電腦系統與企業互動及交易，即為所謂</a:t>
            </a:r>
            <a:r>
              <a:rPr lang="en-US" altLang="zh-TW" b="1" dirty="0">
                <a:solidFill>
                  <a:srgbClr val="FF2F92"/>
                </a:solidFill>
              </a:rPr>
              <a:t>B2C</a:t>
            </a:r>
            <a:r>
              <a:rPr lang="zh-TW" altLang="zh-TW" b="1" dirty="0">
                <a:solidFill>
                  <a:srgbClr val="FF2F92"/>
                </a:solidFill>
              </a:rPr>
              <a:t>電子商務的定義，且主要在於商務活動的進行</a:t>
            </a:r>
            <a:r>
              <a:rPr lang="zh-TW" altLang="zh-TW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21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18" y="1556792"/>
            <a:ext cx="545948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應用服務</a:t>
            </a:r>
          </a:p>
          <a:p>
            <a:r>
              <a:rPr lang="zh-TW" altLang="zh-TW" dirty="0"/>
              <a:t>許多網路服務業者也在網路上提供各類型的應用服務。使用者利用遠端主機上的服務資源，完成日常生活所需的應用。</a:t>
            </a:r>
            <a:endParaRPr lang="en-US" altLang="zh-TW" dirty="0"/>
          </a:p>
          <a:p>
            <a:r>
              <a:rPr lang="zh-TW" altLang="zh-TW" dirty="0"/>
              <a:t>行動裝置上的應用服務更是多元，在結合了雲端應用與相關技術後，如</a:t>
            </a:r>
            <a:r>
              <a:rPr lang="en-US" altLang="zh-TW" dirty="0"/>
              <a:t>GPS</a:t>
            </a:r>
            <a:r>
              <a:rPr lang="zh-TW" altLang="zh-TW" dirty="0"/>
              <a:t>定位技術與擴增實境</a:t>
            </a:r>
            <a:r>
              <a:rPr lang="en-US" altLang="zh-TW" dirty="0"/>
              <a:t> (AR) </a:t>
            </a:r>
            <a:r>
              <a:rPr lang="zh-TW" altLang="zh-TW" dirty="0"/>
              <a:t>等，就能提供更多不同類型的服務。這類服務可歸類為雲端應用中的</a:t>
            </a:r>
            <a:r>
              <a:rPr lang="zh-TW" altLang="zh-TW" dirty="0">
                <a:solidFill>
                  <a:srgbClr val="003300"/>
                </a:solidFill>
              </a:rPr>
              <a:t>軟體即服務</a:t>
            </a:r>
            <a:r>
              <a:rPr lang="en-US" altLang="zh-TW" dirty="0">
                <a:solidFill>
                  <a:srgbClr val="003300"/>
                </a:solidFill>
              </a:rPr>
              <a:t> (Software as a Service, </a:t>
            </a:r>
            <a:r>
              <a:rPr lang="en-US" altLang="zh-TW" dirty="0" err="1">
                <a:solidFill>
                  <a:srgbClr val="003300"/>
                </a:solidFill>
              </a:rPr>
              <a:t>SaaS</a:t>
            </a:r>
            <a:r>
              <a:rPr lang="en-US" altLang="zh-TW" dirty="0">
                <a:solidFill>
                  <a:srgbClr val="003300"/>
                </a:solidFill>
              </a:rPr>
              <a:t>)</a:t>
            </a:r>
            <a:r>
              <a:rPr lang="zh-TW" altLang="zh-TW" dirty="0"/>
              <a:t>。企業透過網路提供應用軟體給使用者，讓用戶得以隨時隨地的取用。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32756"/>
            <a:ext cx="6090875" cy="471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四</a:t>
            </a:r>
            <a:r>
              <a:rPr lang="en-US" altLang="zh-TW" b="1" dirty="0"/>
              <a:t>)	</a:t>
            </a:r>
            <a:r>
              <a:rPr lang="zh-TW" altLang="zh-TW" b="1" dirty="0"/>
              <a:t>社群服務</a:t>
            </a:r>
          </a:p>
          <a:p>
            <a:r>
              <a:rPr lang="zh-TW" altLang="zh-TW" dirty="0"/>
              <a:t>在網路上提供平臺，以讓網路使用者集結成網路社群的服務提供者，稱為</a:t>
            </a:r>
            <a:r>
              <a:rPr lang="zh-TW" altLang="zh-TW" dirty="0">
                <a:solidFill>
                  <a:srgbClr val="003300"/>
                </a:solidFill>
              </a:rPr>
              <a:t>線上社群提供者</a:t>
            </a:r>
            <a:r>
              <a:rPr lang="en-US" altLang="zh-TW" dirty="0">
                <a:solidFill>
                  <a:srgbClr val="003300"/>
                </a:solidFill>
              </a:rPr>
              <a:t> (Online Community Provider, OCP)</a:t>
            </a:r>
            <a:r>
              <a:rPr lang="zh-TW" altLang="zh-TW" dirty="0"/>
              <a:t>。使用者可能因為有共同的興趣、背景或目的，而聚集在一起。這些使用者可能在網路上分享經驗及資訊，也可能共同完成特定的任務，像是集結足夠的人，向廠商議價。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五</a:t>
            </a:r>
            <a:r>
              <a:rPr lang="en-US" altLang="zh-TW" b="1" dirty="0"/>
              <a:t>)	</a:t>
            </a:r>
            <a:r>
              <a:rPr lang="zh-TW" altLang="zh-TW" b="1" dirty="0"/>
              <a:t>金融服務</a:t>
            </a:r>
          </a:p>
          <a:p>
            <a:r>
              <a:rPr lang="zh-TW" altLang="zh-TW" dirty="0"/>
              <a:t>金融機構在電子商務方面的應用已經存在非常長的一段時間。從最早在金融機構間採用的電子資金轉換</a:t>
            </a:r>
            <a:r>
              <a:rPr lang="en-US" altLang="zh-TW" dirty="0"/>
              <a:t> (EFT)</a:t>
            </a:r>
            <a:r>
              <a:rPr lang="zh-TW" altLang="zh-TW" dirty="0"/>
              <a:t>，到現今各式各樣的線上金融服務，許多都是極重要的創新服務。以下介紹幾項主要的</a:t>
            </a:r>
            <a:r>
              <a:rPr lang="en-US" altLang="zh-TW" dirty="0"/>
              <a:t>B2C</a:t>
            </a:r>
            <a:r>
              <a:rPr lang="zh-TW" altLang="zh-TW" dirty="0"/>
              <a:t>線上金融服務。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自動櫃員機 </a:t>
            </a:r>
            <a:r>
              <a:rPr lang="en-US" altLang="zh-TW" b="1" dirty="0">
                <a:solidFill>
                  <a:srgbClr val="000066"/>
                </a:solidFill>
              </a:rPr>
              <a:t>(ATM)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一直以來，銀行受限於營業時間，無法適時提供民眾所需的服務，在資訊科技發展後，出現了解決的契機。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31" y="4193704"/>
            <a:ext cx="181702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2"/>
            </a:pPr>
            <a:r>
              <a:rPr lang="zh-TW" altLang="zh-TW" b="1" dirty="0">
                <a:solidFill>
                  <a:srgbClr val="000066"/>
                </a:solidFill>
              </a:rPr>
              <a:t>網路銀行：</a:t>
            </a:r>
            <a:r>
              <a:rPr lang="zh-TW" altLang="zh-TW" dirty="0"/>
              <a:t>隨著網際網路的普及與資安技術的發展，</a:t>
            </a:r>
            <a:r>
              <a:rPr lang="en-US" altLang="zh-TW" dirty="0"/>
              <a:t>1996</a:t>
            </a:r>
            <a:r>
              <a:rPr lang="zh-TW" altLang="zh-TW" dirty="0"/>
              <a:t>年起，金融機構開始發展網路銀行業務。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663668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5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網路</a:t>
            </a:r>
            <a:r>
              <a:rPr lang="en-US" altLang="zh-TW" b="1" dirty="0">
                <a:solidFill>
                  <a:srgbClr val="000066"/>
                </a:solidFill>
              </a:rPr>
              <a:t>ATM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網路</a:t>
            </a:r>
            <a:r>
              <a:rPr lang="en-US" altLang="zh-TW" dirty="0"/>
              <a:t>ATM</a:t>
            </a:r>
            <a:r>
              <a:rPr lang="zh-TW" altLang="zh-TW" dirty="0"/>
              <a:t>和網路銀行同樣是透過網路提供金融服務，不同的是，使用網路</a:t>
            </a:r>
            <a:r>
              <a:rPr lang="en-US" altLang="zh-TW" dirty="0"/>
              <a:t>ATM</a:t>
            </a:r>
            <a:r>
              <a:rPr lang="zh-TW" altLang="zh-TW" dirty="0"/>
              <a:t>時，使用者必須擁有能夠讀取晶片金融卡的讀卡機。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84" y="2636912"/>
            <a:ext cx="360961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行動銀行與行動券商：</a:t>
            </a:r>
            <a:r>
              <a:rPr lang="zh-TW" altLang="zh-TW" dirty="0"/>
              <a:t>隨著行動裝置與無線通訊的普及，金融機構也開始建置可利用行動裝置進行交易的金融服務</a:t>
            </a:r>
            <a:r>
              <a:rPr lang="zh-TW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4"/>
            <a:ext cx="3960440" cy="440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7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r>
              <a:rPr lang="zh-TW" altLang="zh-TW" b="1" dirty="0">
                <a:solidFill>
                  <a:srgbClr val="000066"/>
                </a:solidFill>
              </a:rPr>
              <a:t>個人化服務</a:t>
            </a:r>
            <a:r>
              <a:rPr lang="zh-TW" altLang="en-US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隨著社群使用者的持續成長，金融機構也運用社群提供顧客個人化的服務。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916832"/>
            <a:ext cx="522397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20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六</a:t>
            </a:r>
            <a:r>
              <a:rPr lang="en-US" altLang="zh-TW" b="1" dirty="0"/>
              <a:t>)	</a:t>
            </a:r>
            <a:r>
              <a:rPr lang="zh-TW" altLang="zh-TW" b="1" dirty="0"/>
              <a:t>其他非營利組織提供的</a:t>
            </a:r>
            <a:r>
              <a:rPr lang="en-US" altLang="zh-TW" b="1" dirty="0"/>
              <a:t>B2C</a:t>
            </a:r>
            <a:r>
              <a:rPr lang="zh-TW" altLang="zh-TW" b="1" dirty="0"/>
              <a:t>服務</a:t>
            </a:r>
          </a:p>
          <a:p>
            <a:r>
              <a:rPr lang="zh-TW" altLang="zh-TW" dirty="0"/>
              <a:t>營利單位所提供的</a:t>
            </a:r>
            <a:r>
              <a:rPr lang="en-US" altLang="zh-TW" dirty="0"/>
              <a:t>B2C</a:t>
            </a:r>
            <a:r>
              <a:rPr lang="zh-TW" altLang="zh-TW" dirty="0"/>
              <a:t>電子商務服務，而各非營利組織也沒有在電子商務的潮流中缺席，紛紛推出各種網路服務。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醫療服務：</a:t>
            </a:r>
            <a:r>
              <a:rPr lang="zh-TW" altLang="zh-TW" dirty="0"/>
              <a:t>醫療服務可說是日常生活中極為重要的服務之一，其與民眾的健康息息相關，民眾也亟需便利又安全的醫療服務。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教育服務：</a:t>
            </a:r>
            <a:r>
              <a:rPr lang="zh-TW" altLang="zh-TW" dirty="0"/>
              <a:t>教育單位透過網路提供服務給有學習意願的人士及學生。以學生來說，包括數位學生證、學校建置的校務資訊系統，都可視為一種</a:t>
            </a:r>
            <a:r>
              <a:rPr lang="en-US" altLang="zh-TW" dirty="0"/>
              <a:t>B2C</a:t>
            </a:r>
            <a:r>
              <a:rPr lang="zh-TW" altLang="zh-TW" dirty="0"/>
              <a:t>的服務。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>
                <a:solidFill>
                  <a:srgbClr val="660066"/>
                </a:solidFill>
                <a:effectLst/>
              </a:rPr>
              <a:t>5.1.1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 範疇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電子商務並不僅僅是網頁的建置，</a:t>
            </a:r>
            <a:r>
              <a:rPr lang="en-US" altLang="zh-TW" dirty="0"/>
              <a:t>B2C</a:t>
            </a:r>
            <a:r>
              <a:rPr lang="zh-TW" altLang="zh-TW" dirty="0"/>
              <a:t>電子商務應用的範圍更是廣泛，不論是透過網路</a:t>
            </a:r>
            <a:r>
              <a:rPr lang="zh-TW" altLang="zh-TW" b="1" dirty="0">
                <a:solidFill>
                  <a:srgbClr val="FF2F92"/>
                </a:solidFill>
              </a:rPr>
              <a:t>進行金流、物流、資訊流或商流活動</a:t>
            </a:r>
            <a:r>
              <a:rPr lang="zh-TW" altLang="zh-TW" dirty="0"/>
              <a:t>，使消費者得以</a:t>
            </a:r>
            <a:r>
              <a:rPr lang="zh-TW" altLang="zh-TW" dirty="0">
                <a:solidFill>
                  <a:srgbClr val="FF2F92"/>
                </a:solidFill>
              </a:rPr>
              <a:t>完成購物資訊的取得、購物決策、購物活動、商品配送、售後服務到購後行為</a:t>
            </a:r>
            <a:r>
              <a:rPr lang="zh-TW" altLang="zh-TW" dirty="0"/>
              <a:t>，都屬於</a:t>
            </a:r>
            <a:r>
              <a:rPr lang="en-US" altLang="zh-TW" dirty="0"/>
              <a:t>B2C</a:t>
            </a:r>
            <a:r>
              <a:rPr lang="zh-TW" altLang="zh-TW" dirty="0"/>
              <a:t>電子商務的範疇。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558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66" y="1376772"/>
            <a:ext cx="5583267" cy="45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113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3"/>
            </a:pPr>
            <a:r>
              <a:rPr lang="zh-TW" altLang="zh-TW" b="1" dirty="0">
                <a:solidFill>
                  <a:srgbClr val="000066"/>
                </a:solidFill>
              </a:rPr>
              <a:t>圖書館服務</a:t>
            </a:r>
            <a:r>
              <a:rPr lang="zh-TW" altLang="zh-TW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除了數位圖書證的應用外，由於圖書證與圖書資料管理都已數位化，讀者可以自助式服務，完成借還書作業，因此也出現了自助式的無人圖書館。除此之外，隨著電子書的普及，近年來也開始有了數位圖書館的出現。這種電子圖書館讓使用者可以透過網路，完成借閱的動作，並取得可線上閱讀的電子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113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10" y="1304764"/>
            <a:ext cx="5466502" cy="457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113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數位內容是指「</a:t>
            </a:r>
            <a:r>
              <a:rPr lang="zh-TW" altLang="zh-TW" dirty="0">
                <a:solidFill>
                  <a:srgbClr val="FF2F92"/>
                </a:solidFill>
              </a:rPr>
              <a:t>將各類內容素材經過數位技術製作處理後，從傳統資料轉換成數位化格式，並賦予新的應用型態，使其具有易於接取、互動、傳輸、複製、搜尋、編輯與重複使用等優點</a:t>
            </a:r>
            <a:r>
              <a:rPr lang="zh-TW" altLang="zh-TW" dirty="0"/>
              <a:t>」。完整數位內容產業架構即包含了所有與數位內容製作、傳遞、載具及系統相關廠商，諸如內容提供商、內容數位化製作廠商、通路商、平臺廠商與寬頻服務提供商等，均屬於數位內容產業的一環。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11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69" y="1339054"/>
            <a:ext cx="6229191" cy="468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411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數位遊戲</a:t>
            </a:r>
          </a:p>
          <a:p>
            <a:r>
              <a:rPr lang="zh-TW" altLang="zh-TW" dirty="0"/>
              <a:t>以資訊硬體平臺，如電子遊戲機、個人電腦、行動裝置等，提供使用者聲光娛樂，像是各類的遊戲軟體，也可稱為電子遊戲。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2492896"/>
            <a:ext cx="241426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電腦動畫</a:t>
            </a:r>
          </a:p>
          <a:p>
            <a:r>
              <a:rPr lang="zh-TW" altLang="zh-TW" dirty="0"/>
              <a:t>利用電腦製作的動畫，可能是</a:t>
            </a:r>
            <a:r>
              <a:rPr lang="en-US" altLang="zh-TW" dirty="0"/>
              <a:t>2D</a:t>
            </a:r>
            <a:r>
              <a:rPr lang="zh-TW" altLang="zh-TW" dirty="0"/>
              <a:t>動畫，也可能是</a:t>
            </a:r>
            <a:r>
              <a:rPr lang="en-US" altLang="zh-TW" dirty="0"/>
              <a:t>3D</a:t>
            </a:r>
            <a:r>
              <a:rPr lang="zh-TW" altLang="zh-TW" dirty="0"/>
              <a:t>動畫。目前，包括了電視、電影都廣泛地應用了電腦動畫。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5040560" cy="433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數位學習</a:t>
            </a:r>
          </a:p>
          <a:p>
            <a:r>
              <a:rPr lang="zh-TW" altLang="zh-TW" dirty="0"/>
              <a:t>以電腦作為學習的工具，讓學員利用電腦進行學習活動，或是讓授課者建立數位化的教學媒材。數位學習網站主要提供的是數位化的媒材，讓有意學習的人，得以取得所需的教材。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605510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0648"/>
            <a:ext cx="504734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5.1.2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電子商務的演進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B2C</a:t>
            </a:r>
            <a:r>
              <a:rPr lang="zh-TW" altLang="zh-TW" dirty="0"/>
              <a:t>電子商務的發展，可分成幾個主要階段來討論。</a:t>
            </a:r>
            <a:endParaRPr lang="en-US" altLang="zh-TW" dirty="0"/>
          </a:p>
          <a:p>
            <a:pPr marL="72000" indent="0">
              <a:buNone/>
            </a:pPr>
            <a:r>
              <a:rPr lang="zh-TW" altLang="en-US" b="1" dirty="0"/>
              <a:t>    </a:t>
            </a:r>
            <a:r>
              <a:rPr lang="en-US" altLang="zh-TW" b="1" dirty="0"/>
              <a:t>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第一階段</a:t>
            </a:r>
          </a:p>
          <a:p>
            <a:r>
              <a:rPr lang="zh-TW" altLang="zh-TW" dirty="0"/>
              <a:t>第一個階段是</a:t>
            </a:r>
            <a:r>
              <a:rPr lang="en-US" altLang="zh-TW" dirty="0"/>
              <a:t>1995</a:t>
            </a:r>
            <a:r>
              <a:rPr lang="zh-TW" altLang="zh-TW" dirty="0"/>
              <a:t>年左右，此時網際網路開始普及。</a:t>
            </a:r>
            <a:endParaRPr lang="en-US" altLang="zh-TW" dirty="0"/>
          </a:p>
          <a:p>
            <a:r>
              <a:rPr lang="zh-TW" altLang="zh-TW" dirty="0"/>
              <a:t>這個時期的</a:t>
            </a:r>
            <a:r>
              <a:rPr lang="en-US" altLang="zh-TW" dirty="0"/>
              <a:t>B2C</a:t>
            </a:r>
            <a:r>
              <a:rPr lang="zh-TW" altLang="zh-TW" dirty="0"/>
              <a:t>電子商務幾乎都是以</a:t>
            </a:r>
            <a:r>
              <a:rPr lang="zh-TW" altLang="zh-TW" dirty="0">
                <a:solidFill>
                  <a:srgbClr val="FF2F92"/>
                </a:solidFill>
              </a:rPr>
              <a:t>提供免費的線上服務</a:t>
            </a:r>
            <a:r>
              <a:rPr lang="zh-TW" altLang="zh-TW" dirty="0"/>
              <a:t>為主流，透過聚集人潮，吸引廠商付費購買廣告。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356992"/>
            <a:ext cx="588709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320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四</a:t>
            </a:r>
            <a:r>
              <a:rPr lang="en-US" altLang="zh-TW" b="1" dirty="0"/>
              <a:t>)	</a:t>
            </a:r>
            <a:r>
              <a:rPr lang="zh-TW" altLang="zh-TW" b="1" dirty="0"/>
              <a:t>數位出版與典藏</a:t>
            </a:r>
          </a:p>
          <a:p>
            <a:r>
              <a:rPr lang="zh-TW" altLang="zh-TW" dirty="0"/>
              <a:t>利用資訊科技，進行出版、文物典藏等工作，像是電子書、數位博物館、數位圖書館等應用，以達到知識累積、傳承與應用的目的。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24944"/>
            <a:ext cx="545261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五</a:t>
            </a:r>
            <a:r>
              <a:rPr lang="en-US" altLang="zh-TW" b="1" dirty="0"/>
              <a:t>)	</a:t>
            </a:r>
            <a:r>
              <a:rPr lang="zh-TW" altLang="zh-TW" b="1" dirty="0">
                <a:solidFill>
                  <a:srgbClr val="FF2F92"/>
                </a:solidFill>
              </a:rPr>
              <a:t>數位影音應用服務</a:t>
            </a:r>
          </a:p>
          <a:p>
            <a:r>
              <a:rPr lang="zh-TW" altLang="zh-TW" dirty="0"/>
              <a:t>利用</a:t>
            </a:r>
            <a:r>
              <a:rPr lang="zh-TW" altLang="zh-TW" dirty="0">
                <a:solidFill>
                  <a:srgbClr val="FF2F92"/>
                </a:solidFill>
              </a:rPr>
              <a:t>數位化技術，製作、傳送或播放影音內容</a:t>
            </a:r>
            <a:r>
              <a:rPr lang="zh-TW" altLang="zh-TW" dirty="0"/>
              <a:t>。數位影音應用產業包括了數位電影、數位電視、數位音樂、網路影音、隨選視訊等服務。隨著串流技術的發展，網路影音應用服務更是蔚為風潮。</a:t>
            </a:r>
            <a:endParaRPr lang="en-US" altLang="zh-TW" dirty="0"/>
          </a:p>
          <a:p>
            <a:r>
              <a:rPr lang="zh-TW" altLang="zh-TW" dirty="0"/>
              <a:t>數位內容業者的收益可以來自於消費者購買或訂閱數位內容，也可以來自於廣告銷售。</a:t>
            </a:r>
            <a:endParaRPr lang="en-US" altLang="zh-TW" dirty="0"/>
          </a:p>
          <a:p>
            <a:r>
              <a:rPr lang="zh-TW" altLang="zh-TW" dirty="0"/>
              <a:t>行動裝置的普及又促成了新一波數位內容產業的興盛。以</a:t>
            </a:r>
            <a:r>
              <a:rPr lang="en-US" altLang="zh-TW" dirty="0"/>
              <a:t>2009</a:t>
            </a:r>
            <a:r>
              <a:rPr lang="zh-TW" altLang="zh-TW" dirty="0"/>
              <a:t>年底推出的知名手機遊戲憤怒鳥</a:t>
            </a:r>
            <a:r>
              <a:rPr lang="en-US" altLang="zh-TW" dirty="0"/>
              <a:t> (Angry Bird) </a:t>
            </a:r>
            <a:r>
              <a:rPr lang="zh-TW" altLang="zh-TW" dirty="0"/>
              <a:t>為例，在</a:t>
            </a:r>
            <a:r>
              <a:rPr lang="en-US" altLang="zh-TW" dirty="0"/>
              <a:t>2011</a:t>
            </a:r>
            <a:r>
              <a:rPr lang="zh-TW" altLang="zh-TW" dirty="0"/>
              <a:t>年時，全球已累計了</a:t>
            </a:r>
            <a:r>
              <a:rPr lang="en-US" altLang="zh-TW" dirty="0"/>
              <a:t>3.5</a:t>
            </a:r>
            <a:r>
              <a:rPr lang="zh-TW" altLang="zh-TW" dirty="0"/>
              <a:t>億次的下載，創造了超過</a:t>
            </a:r>
            <a:r>
              <a:rPr lang="en-US" altLang="zh-TW" dirty="0"/>
              <a:t>8,000</a:t>
            </a:r>
            <a:r>
              <a:rPr lang="zh-TW" altLang="zh-TW" dirty="0"/>
              <a:t>萬美元的營收。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2224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1164769"/>
            <a:ext cx="5256584" cy="4712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788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50" y="155776"/>
            <a:ext cx="4692906" cy="658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832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4" y="1628800"/>
            <a:ext cx="689880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94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5.3  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電子商務的獲利模式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zh-TW" dirty="0"/>
              <a:t>三大類的</a:t>
            </a:r>
            <a:r>
              <a:rPr lang="en-US" altLang="zh-TW" dirty="0"/>
              <a:t>B2C</a:t>
            </a:r>
            <a:r>
              <a:rPr lang="zh-TW" altLang="zh-TW" dirty="0"/>
              <a:t>電子商務常見的商業模式，在各種商業模式下，其獲利模式亦不盡相同，以下說明其可能存在的獲利模式。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8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5.3.1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網路交易的獲利模式 ── 商品銷售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網路交易係指利用網際網路銷售商品或服務，使得網路成為另一種銷售通路，因此商品銷售的收益，便成為其主要的獲利來源。</a:t>
            </a:r>
            <a:endParaRPr lang="en-US" altLang="zh-TW" dirty="0"/>
          </a:p>
          <a:p>
            <a:r>
              <a:rPr lang="zh-TW" altLang="zh-TW" dirty="0"/>
              <a:t>根據範疇經濟的概念，廠商的生產成本會隨著經營範疇的增加而減少。電子商務的經營顯然是具有此特性的。企業建置相關營運流程需投入相當多的資源，累積足夠的名氣與忠誠顧客，則需相當多的努力。隨著經營項目的增加，除了成本降低外，也能夠吸引更多不同需求的顧客，增加企業的獲利。此外，這些經營的知識與競爭基礎，更是競爭者難以模仿的優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550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5.3.2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線上服務的獲利來源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廠商透過網際網路提供相當多元的服務，這當中有許多服務都是免費提供，而經營網站的廠商，則必須設法以不同的方式獲利。以下介紹幾種線上服務廠商常見的獲利來源。</a:t>
            </a:r>
            <a:endParaRPr lang="en-US" altLang="zh-TW" dirty="0"/>
          </a:p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廣　告</a:t>
            </a:r>
          </a:p>
          <a:p>
            <a:r>
              <a:rPr lang="zh-TW" altLang="zh-TW" dirty="0"/>
              <a:t>在網站上銷售廣告是最常見的獲利模式之一。透過銷售廣告以取得營收，廣告的形式包括了橫幅廣告、彈出式廣告、關鍵字廣告等。廣告在各類型的電子商務網站中都會出現，以博客來網路書店為例，許多商家也會在網站上購買廣告，以提供活動或商品訊息。但是，廣告佔其營收的比例相對較低。在線上服務的網站上，廣告常常會成為主要的收入來源。這些線上服務的網站，提供服務給消費者，吸引大量消費者使用，收入來源則是購買廣告的商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725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5.3.2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線上服務的獲利來源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基礎服務免費、加值服務付費</a:t>
            </a:r>
          </a:p>
          <a:p>
            <a:r>
              <a:rPr lang="zh-TW" altLang="zh-TW" dirty="0"/>
              <a:t>服務本身即為一種商品，在日常生活中，我們常會消費許多的服務，像是交通運輸服務、美容美髮服務等，在這個情況下，服務是消費的主體，消費者因為使用服務而付費。有些時候，消費者則是因為購買商品，而獲得附加的服務，這些附加的服務可能必須付費。</a:t>
            </a:r>
            <a:endParaRPr lang="en-US" altLang="zh-TW" dirty="0"/>
          </a:p>
          <a:p>
            <a:r>
              <a:rPr lang="zh-TW" altLang="zh-TW" dirty="0"/>
              <a:t>廠商在網站上提供免費的基礎服務，例如網路相簿、電子郵件信箱等。這些基礎服務的目的是吸引消費者，以聚集足夠的人氣，維持網站持續經營的能量。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979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5.3.2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線上服務的獲利來源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服務手續費</a:t>
            </a:r>
          </a:p>
          <a:p>
            <a:r>
              <a:rPr lang="zh-TW" altLang="zh-TW" dirty="0"/>
              <a:t>一些線上服務的本身是免費的，但是使用者必須為線上服務所帶來的便利性，支付少許的服務手續費。以臺鐵網路訂票為例，消費者可以選擇自行前往火車站排隊購票，這個方式必須耗費較多的時間與精力。線上購票是個大幅提高便利性的服務，消費者只要在可以上網的地方，即可省時省力的完成購票。</a:t>
            </a:r>
            <a:endParaRPr lang="en-US" altLang="zh-TW" dirty="0"/>
          </a:p>
          <a:p>
            <a:r>
              <a:rPr lang="zh-TW" altLang="zh-TW" dirty="0"/>
              <a:t>類似的服務手續費在日常生活中也屢見不鮮。例如便利商店提供的多媒體資訊站</a:t>
            </a:r>
            <a:r>
              <a:rPr lang="en-US" altLang="zh-TW" dirty="0"/>
              <a:t> (Kiosk)</a:t>
            </a:r>
            <a:r>
              <a:rPr lang="zh-TW" altLang="zh-TW" dirty="0"/>
              <a:t>，讓消費者可以進行繳費、購票、取票等活動，當消費者使用服務後，便利商店便會收取服務手續費。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226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5.1.2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電子商務的演進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第二階段</a:t>
            </a:r>
          </a:p>
          <a:p>
            <a:r>
              <a:rPr lang="zh-TW" altLang="zh-TW" dirty="0"/>
              <a:t>第二個階段是在</a:t>
            </a:r>
            <a:r>
              <a:rPr lang="en-US" altLang="zh-TW" dirty="0"/>
              <a:t>2000</a:t>
            </a:r>
            <a:r>
              <a:rPr lang="zh-TW" altLang="zh-TW" dirty="0"/>
              <a:t>年左右，第一代電子商務從極盛到極衰的網路泡沫化時期。</a:t>
            </a:r>
            <a:endParaRPr lang="en-US" altLang="zh-TW" dirty="0"/>
          </a:p>
          <a:p>
            <a:r>
              <a:rPr lang="zh-TW" altLang="zh-TW" dirty="0"/>
              <a:t>最大的問題在於許多投入的人過於</a:t>
            </a:r>
            <a:r>
              <a:rPr lang="zh-TW" altLang="zh-TW" dirty="0">
                <a:solidFill>
                  <a:srgbClr val="FF2F92"/>
                </a:solidFill>
              </a:rPr>
              <a:t>技術導向</a:t>
            </a:r>
            <a:r>
              <a:rPr lang="zh-TW" altLang="zh-TW" dirty="0"/>
              <a:t>，而忽略了經營事業最重要的</a:t>
            </a:r>
            <a:r>
              <a:rPr lang="zh-TW" altLang="zh-TW" dirty="0">
                <a:solidFill>
                  <a:srgbClr val="FF2F92"/>
                </a:solidFill>
              </a:rPr>
              <a:t>獲利模式</a:t>
            </a:r>
            <a:r>
              <a:rPr lang="zh-TW" altLang="zh-TW" dirty="0"/>
              <a:t>。</a:t>
            </a:r>
            <a:endParaRPr lang="en-US" altLang="zh-TW" dirty="0"/>
          </a:p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第三階段</a:t>
            </a:r>
          </a:p>
          <a:p>
            <a:r>
              <a:rPr lang="zh-TW" altLang="zh-TW" dirty="0"/>
              <a:t>第三個階段在</a:t>
            </a:r>
            <a:r>
              <a:rPr lang="en-US" altLang="zh-TW" dirty="0"/>
              <a:t>2005</a:t>
            </a:r>
            <a:r>
              <a:rPr lang="zh-TW" altLang="zh-TW" dirty="0"/>
              <a:t>年左右，第二代電子商務成為主流。</a:t>
            </a:r>
            <a:endParaRPr lang="en-US" altLang="zh-TW" dirty="0"/>
          </a:p>
          <a:p>
            <a:r>
              <a:rPr lang="zh-TW" altLang="zh-TW" dirty="0"/>
              <a:t>企業網站除了傳遞訊息與銷售活動，更重要的是了解消費者的需求，回應消費者的意見。</a:t>
            </a:r>
            <a:endParaRPr lang="en-US" altLang="zh-TW" dirty="0"/>
          </a:p>
          <a:p>
            <a:r>
              <a:rPr lang="zh-TW" altLang="zh-TW" dirty="0"/>
              <a:t>在這個過程中，不僅提高了顧客的滿意度，也建立了消費者的信心，使其成為更忠誠的顧客。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999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5.3.3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數位內容的獲利模式 ── 訂閱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為了吸引消費者訂閱線上內容，內容供應商有幾種不同的策略：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提供部分免費的文章供大眾閱讀，其他文章則必須付費才能取得。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提供節要版的數位內容，想要取得完整內容的消費者，就必須要付費。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提供需付費的進階資訊。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提供需付費的功能。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整合資料庫查詢。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24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576064"/>
          </a:xfrm>
        </p:spPr>
        <p:txBody>
          <a:bodyPr>
            <a:normAutofit fontScale="90000"/>
          </a:bodyPr>
          <a:lstStyle/>
          <a:p>
            <a:r>
              <a:rPr lang="en-US" altLang="zh-TW" sz="3100" dirty="0"/>
              <a:t>5.4  </a:t>
            </a:r>
            <a:r>
              <a:rPr lang="en-US" altLang="zh-TW" sz="3100" dirty="0">
                <a:effectLst/>
              </a:rPr>
              <a:t>B2C</a:t>
            </a:r>
            <a:r>
              <a:rPr lang="zh-TW" altLang="zh-TW" sz="3100" dirty="0">
                <a:effectLst/>
              </a:rPr>
              <a:t>電子商務的關鍵成功因素</a:t>
            </a:r>
            <a:r>
              <a:rPr lang="en-US" altLang="zh-TW" sz="3100" dirty="0">
                <a:effectLst/>
              </a:rPr>
              <a:t> </a:t>
            </a:r>
            <a:br>
              <a:rPr lang="en-US" altLang="zh-TW" dirty="0">
                <a:effectLst/>
              </a:rPr>
            </a:br>
            <a:r>
              <a:rPr lang="en-US" altLang="zh-TW" sz="2700" dirty="0">
                <a:solidFill>
                  <a:srgbClr val="660066"/>
                </a:solidFill>
                <a:effectLst/>
              </a:rPr>
              <a:t>5.4.1  </a:t>
            </a:r>
            <a:r>
              <a:rPr lang="zh-TW" altLang="zh-TW" sz="2700" dirty="0">
                <a:solidFill>
                  <a:srgbClr val="660066"/>
                </a:solidFill>
                <a:effectLst/>
              </a:rPr>
              <a:t>網站服務品質</a:t>
            </a:r>
            <a:endParaRPr lang="zh-TW" altLang="en-US" sz="27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許多學者持續在探討</a:t>
            </a:r>
            <a:r>
              <a:rPr lang="en-US" altLang="zh-TW" dirty="0"/>
              <a:t>B2C</a:t>
            </a:r>
            <a:r>
              <a:rPr lang="zh-TW" altLang="zh-TW" dirty="0"/>
              <a:t>電子商務網站服務品質對消費者滿意與忠誠度的影響。</a:t>
            </a:r>
            <a:endParaRPr lang="en-US" altLang="zh-TW" dirty="0"/>
          </a:p>
          <a:p>
            <a:r>
              <a:rPr lang="zh-TW" altLang="zh-TW" dirty="0"/>
              <a:t>第一類的四個構面：</a:t>
            </a:r>
            <a:r>
              <a:rPr lang="zh-TW" altLang="zh-TW" dirty="0">
                <a:solidFill>
                  <a:srgbClr val="FF2F92"/>
                </a:solidFill>
              </a:rPr>
              <a:t>效率性、履行性、系統可用性與隱私性</a:t>
            </a:r>
            <a:r>
              <a:rPr lang="zh-TW" altLang="zh-TW" dirty="0"/>
              <a:t>，屬於網站服務的核心品質構面，強調的是整個交易過程。第二類的三個構面：</a:t>
            </a:r>
            <a:r>
              <a:rPr lang="zh-TW" altLang="zh-TW" dirty="0">
                <a:solidFill>
                  <a:srgbClr val="FF2F92"/>
                </a:solidFill>
              </a:rPr>
              <a:t>回應性、補償性與接觸性</a:t>
            </a:r>
            <a:r>
              <a:rPr lang="zh-TW" altLang="zh-TW" dirty="0"/>
              <a:t>，是在服務失敗或發生問題時的服務復原。以下針對這七個構面做進一步的說明。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效率性：</a:t>
            </a:r>
            <a:r>
              <a:rPr lang="zh-TW" altLang="zh-TW" dirty="0"/>
              <a:t>意指商家提供服務的效率。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履行性：</a:t>
            </a:r>
            <a:r>
              <a:rPr lang="zh-TW" altLang="zh-TW" dirty="0"/>
              <a:t>代表了商家履行承諾的程度。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系統可用性：</a:t>
            </a:r>
            <a:r>
              <a:rPr lang="zh-TW" altLang="zh-TW" dirty="0"/>
              <a:t>係指系統提供服務的可靠性與穩定性。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隱私性：</a:t>
            </a:r>
            <a:r>
              <a:rPr lang="zh-TW" altLang="zh-TW" dirty="0"/>
              <a:t>強調對消費者個人資料的保護。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065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5.4.1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網站服務品質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r>
              <a:rPr lang="zh-TW" altLang="zh-TW" b="1" dirty="0">
                <a:solidFill>
                  <a:srgbClr val="000066"/>
                </a:solidFill>
              </a:rPr>
              <a:t>回應性：</a:t>
            </a:r>
            <a:r>
              <a:rPr lang="zh-TW" altLang="zh-TW" dirty="0"/>
              <a:t>係指商家對消費者意見的回應。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r>
              <a:rPr lang="zh-TW" altLang="zh-TW" b="1" dirty="0">
                <a:solidFill>
                  <a:srgbClr val="000066"/>
                </a:solidFill>
              </a:rPr>
              <a:t>補償性：</a:t>
            </a:r>
            <a:r>
              <a:rPr lang="zh-TW" altLang="zh-TW" dirty="0"/>
              <a:t>當消費者對交易有所抱怨時，商家如何處理其不滿的情緒，並提供合理的補償，是服務失敗復原的重要工作。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r>
              <a:rPr lang="zh-TW" altLang="zh-TW" b="1" dirty="0">
                <a:solidFill>
                  <a:srgbClr val="000066"/>
                </a:solidFill>
              </a:rPr>
              <a:t>接觸性：</a:t>
            </a:r>
            <a:r>
              <a:rPr lang="zh-TW" altLang="zh-TW" dirty="0"/>
              <a:t>商家提供給消費者反應問題的管道。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059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5.4.2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電子商務的主要困難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隨著電子商務的盛行，其經營的難度與競爭也跟著提高，其主要的困難包括下列幾項：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類似商品多，比價行為使得市場競爭更為激烈：</a:t>
            </a:r>
            <a:r>
              <a:rPr lang="zh-TW" altLang="zh-TW" dirty="0"/>
              <a:t>網際網路使得資訊透明度大幅提高，消費者可輕易取得提供類似商品的資訊，使得價格競爭的紅海於焉形成。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知名度不易拓展：</a:t>
            </a:r>
            <a:r>
              <a:rPr lang="zh-TW" altLang="zh-TW" dirty="0"/>
              <a:t>網際網路雖然有助於資訊的快速傳播，但網路上的商家眾多，許多小型商家不容易被發現，也不容易被消費者記住。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服務成本高：</a:t>
            </a:r>
            <a:r>
              <a:rPr lang="zh-TW" altLang="zh-TW" dirty="0"/>
              <a:t>網路商店主要採自助式服務，由消費者完成大部分的交易流程，看似可以透過減少服務人員的需求，降低服務成本。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26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5.4.2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電子商務的主要困難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物流成本高且管理不易：</a:t>
            </a:r>
            <a:r>
              <a:rPr lang="en-US" altLang="zh-TW" dirty="0"/>
              <a:t>B2C</a:t>
            </a:r>
            <a:r>
              <a:rPr lang="zh-TW" altLang="zh-TW" dirty="0"/>
              <a:t>電子商務中，消費者所在地點是相當分散的，商家自行配送的成本非常高。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進入障礙低，競爭激烈：</a:t>
            </a:r>
            <a:r>
              <a:rPr lang="zh-TW" altLang="zh-TW" dirty="0"/>
              <a:t>網路開店的門檻遠比實體店鋪低，隨著各式平臺與資訊系統服務業者提供的各式開店服務成熟，更使得大量業者加入市場上競爭。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消費者隱私的保護：</a:t>
            </a:r>
            <a:r>
              <a:rPr lang="zh-TW" altLang="zh-TW" dirty="0"/>
              <a:t>雖然資訊安全機制持續在發展，但威脅資訊安全的技術也同樣的與時俱進。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酸檸檬效應：</a:t>
            </a:r>
            <a:r>
              <a:rPr lang="zh-TW" altLang="zh-TW" dirty="0"/>
              <a:t>電子商務的經營也存在著資訊不對稱的問題，消費者難以從圖片確認商品的品質。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77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 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電子商務模式的範例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Lativ</a:t>
            </a:r>
            <a:r>
              <a:rPr lang="zh-TW" altLang="zh-TW" dirty="0"/>
              <a:t>是</a:t>
            </a:r>
            <a:r>
              <a:rPr lang="en-US" altLang="zh-TW" dirty="0"/>
              <a:t>2006</a:t>
            </a:r>
            <a:r>
              <a:rPr lang="zh-TW" altLang="zh-TW" dirty="0"/>
              <a:t>年成立，</a:t>
            </a:r>
            <a:r>
              <a:rPr lang="en-US" altLang="zh-TW" dirty="0"/>
              <a:t>2007</a:t>
            </a:r>
            <a:r>
              <a:rPr lang="zh-TW" altLang="zh-TW" dirty="0"/>
              <a:t>正式上網販售的網路平價國民衣商店，成立之初，便以「臺灣製」的平價時尚為號召，獲得眾多消費者的認同與肯定。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差異化的商品：</a:t>
            </a:r>
            <a:r>
              <a:rPr lang="zh-TW" altLang="zh-TW" dirty="0"/>
              <a:t>係以臺灣製為主要賣點，這對許多消費者而言有相當大的吸引力。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優良的品質：</a:t>
            </a:r>
            <a:r>
              <a:rPr lang="zh-TW" altLang="zh-TW" dirty="0"/>
              <a:t>許多消費者認為</a:t>
            </a:r>
            <a:r>
              <a:rPr lang="en-US" altLang="zh-TW" dirty="0" err="1"/>
              <a:t>Lativ</a:t>
            </a:r>
            <a:r>
              <a:rPr lang="zh-TW" altLang="zh-TW" dirty="0"/>
              <a:t>的服飾是高性價比</a:t>
            </a:r>
            <a:r>
              <a:rPr lang="en-US" altLang="zh-TW" dirty="0"/>
              <a:t> ( C/P</a:t>
            </a:r>
            <a:r>
              <a:rPr lang="zh-TW" altLang="zh-TW" dirty="0"/>
              <a:t>值</a:t>
            </a:r>
            <a:r>
              <a:rPr lang="en-US" altLang="zh-TW" dirty="0"/>
              <a:t> ) </a:t>
            </a:r>
            <a:r>
              <a:rPr lang="zh-TW" altLang="zh-TW" dirty="0"/>
              <a:t>的產品，亦即其創造了物超所值的感受。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良好的購物體驗：</a:t>
            </a:r>
            <a:r>
              <a:rPr lang="zh-TW" altLang="zh-TW" dirty="0"/>
              <a:t>線上商店雖然只能提供有限的感官體驗，但透過網站與交易流程的設計，仍可創造豐富且愉悅的感受。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535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 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電子商務模式的範例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善用各種行銷通路：</a:t>
            </a:r>
            <a:r>
              <a:rPr lang="en-US" altLang="zh-TW" dirty="0" err="1"/>
              <a:t>Lativ</a:t>
            </a:r>
            <a:r>
              <a:rPr lang="zh-TW" altLang="zh-TW" dirty="0"/>
              <a:t>的創辦人本身即熟悉行銷媒體的經營，加上對產品品質的信心，使其一開始便選擇了以大量廣告爭取能見度。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人才的培養與留任：</a:t>
            </a:r>
            <a:r>
              <a:rPr lang="en-US" altLang="zh-TW" dirty="0" err="1"/>
              <a:t>Lativ</a:t>
            </a:r>
            <a:r>
              <a:rPr lang="zh-TW" altLang="zh-TW" dirty="0"/>
              <a:t>在</a:t>
            </a:r>
            <a:r>
              <a:rPr lang="en-US" altLang="zh-TW" dirty="0"/>
              <a:t>2012</a:t>
            </a:r>
            <a:r>
              <a:rPr lang="zh-TW" altLang="zh-TW" dirty="0"/>
              <a:t>年創造了極亮眼的營收，而更引人注目的是其在</a:t>
            </a:r>
            <a:r>
              <a:rPr lang="en-US" altLang="zh-TW" dirty="0"/>
              <a:t>2011</a:t>
            </a:r>
            <a:r>
              <a:rPr lang="zh-TW" altLang="zh-TW" dirty="0"/>
              <a:t>年時發放</a:t>
            </a:r>
            <a:r>
              <a:rPr lang="en-US" altLang="zh-TW" dirty="0"/>
              <a:t>40</a:t>
            </a:r>
            <a:r>
              <a:rPr lang="zh-TW" altLang="zh-TW" dirty="0"/>
              <a:t>個月的年終獎金，將營收直接回饋給員工。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95370D-72CC-6F49-AF48-9FC45877FC69}"/>
              </a:ext>
            </a:extLst>
          </p:cNvPr>
          <p:cNvSpPr txBox="1"/>
          <p:nvPr/>
        </p:nvSpPr>
        <p:spPr>
          <a:xfrm>
            <a:off x="611560" y="4293096"/>
            <a:ext cx="54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1" indent="0">
              <a:buClr>
                <a:srgbClr val="000066"/>
              </a:buClr>
              <a:buNone/>
            </a:pPr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=l82IS76C2Ww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814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 </a:t>
            </a:r>
            <a:r>
              <a:rPr lang="zh-TW" altLang="zh-TW" dirty="0">
                <a:effectLst/>
              </a:rPr>
              <a:t>結　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B2C</a:t>
            </a:r>
            <a:r>
              <a:rPr lang="zh-TW" altLang="zh-TW" dirty="0"/>
              <a:t>電子商務的商業模式與影響其成敗的關鍵因素。自從電子商務開始發展至今已有</a:t>
            </a:r>
            <a:r>
              <a:rPr lang="en-US" altLang="zh-TW" dirty="0"/>
              <a:t>20</a:t>
            </a:r>
            <a:r>
              <a:rPr lang="zh-TW" altLang="zh-TW" dirty="0"/>
              <a:t>多年的時間，不只銷售的商品變得更為多元，企業的獲利模式也有了多元的發展。</a:t>
            </a:r>
            <a:endParaRPr lang="en-US" altLang="zh-TW" dirty="0"/>
          </a:p>
          <a:p>
            <a:r>
              <a:rPr lang="zh-TW" altLang="zh-TW" dirty="0"/>
              <a:t>不同的商品與服務大大影響了其適合的提供方式與管道，不同的工具與管道更是相輔相成，讀者們可從金融機構的服務提供方式看出端倪。銀行提供的電子化服務相當多元，包括了自動櫃員機、網路銀行、網路</a:t>
            </a:r>
            <a:r>
              <a:rPr lang="en-US" altLang="zh-TW" dirty="0"/>
              <a:t>ATM</a:t>
            </a:r>
            <a:r>
              <a:rPr lang="zh-TW" altLang="zh-TW" dirty="0"/>
              <a:t>、行動銀行等；但實體銀行也不會消失，許多銀行還另外設置了無人銀行的專區。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0740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985963"/>
            <a:ext cx="4352925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750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CA2F5-AB8D-E446-AD19-AD176401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期中考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643CF-8688-5146-9DF3-7115E284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 1-5</a:t>
            </a:r>
            <a:r>
              <a:rPr kumimoji="1" lang="zh-TW" altLang="en-US" dirty="0"/>
              <a:t>章</a:t>
            </a:r>
            <a:endParaRPr kumimoji="1" lang="en-US" altLang="zh-TW" dirty="0"/>
          </a:p>
          <a:p>
            <a:r>
              <a:rPr kumimoji="1" lang="zh-TW" altLang="en-US" dirty="0"/>
              <a:t>平時考的題目</a:t>
            </a:r>
            <a:endParaRPr kumimoji="1" lang="en-US" altLang="zh-TW" dirty="0"/>
          </a:p>
          <a:p>
            <a:r>
              <a:rPr kumimoji="1" lang="zh-TW" altLang="en-US" dirty="0"/>
              <a:t>同學出的題目</a:t>
            </a:r>
            <a:endParaRPr kumimoji="1" lang="en-US" altLang="zh-TW" dirty="0"/>
          </a:p>
          <a:p>
            <a:r>
              <a:rPr kumimoji="1" lang="en-US" altLang="zh-TW" dirty="0"/>
              <a:t>50</a:t>
            </a:r>
            <a:r>
              <a:rPr kumimoji="1" lang="zh-TW" altLang="en-US"/>
              <a:t>題選擇題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915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5.1.2  B2C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電子商務的演進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四</a:t>
            </a:r>
            <a:r>
              <a:rPr lang="en-US" altLang="zh-TW" b="1" dirty="0"/>
              <a:t>)	</a:t>
            </a:r>
            <a:r>
              <a:rPr lang="zh-TW" altLang="zh-TW" b="1" dirty="0"/>
              <a:t>第四階段</a:t>
            </a:r>
          </a:p>
          <a:p>
            <a:r>
              <a:rPr lang="zh-TW" altLang="zh-TW" dirty="0"/>
              <a:t>第四個階段則是以</a:t>
            </a:r>
            <a:r>
              <a:rPr lang="zh-TW" altLang="zh-TW" b="1" dirty="0">
                <a:solidFill>
                  <a:srgbClr val="FF2F92"/>
                </a:solidFill>
              </a:rPr>
              <a:t>使用者為中心</a:t>
            </a:r>
            <a:r>
              <a:rPr lang="zh-TW" altLang="zh-TW" dirty="0"/>
              <a:t>的電子商務時代，有人將其稱為第三代電子商務</a:t>
            </a:r>
            <a:r>
              <a:rPr lang="en-US" altLang="zh-TW" dirty="0"/>
              <a:t>:</a:t>
            </a:r>
            <a:r>
              <a:rPr lang="zh-TW" altLang="en-US" dirty="0"/>
              <a:t>共享經濟與社群行銷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/>
              <a:t>電子商務發展的三大趨勢為：</a:t>
            </a:r>
            <a:r>
              <a:rPr lang="en-US" altLang="zh-TW" b="1" dirty="0">
                <a:solidFill>
                  <a:srgbClr val="FF2F92"/>
                </a:solidFill>
              </a:rPr>
              <a:t>(1) </a:t>
            </a:r>
            <a:r>
              <a:rPr lang="zh-TW" altLang="zh-TW" b="1" dirty="0">
                <a:solidFill>
                  <a:srgbClr val="FF2F92"/>
                </a:solidFill>
              </a:rPr>
              <a:t>全產業電商化；</a:t>
            </a:r>
            <a:r>
              <a:rPr lang="en-US" altLang="zh-TW" b="1" dirty="0">
                <a:solidFill>
                  <a:srgbClr val="FF2F92"/>
                </a:solidFill>
              </a:rPr>
              <a:t>(2) </a:t>
            </a:r>
            <a:r>
              <a:rPr lang="zh-TW" altLang="zh-TW" b="1" dirty="0">
                <a:solidFill>
                  <a:srgbClr val="FF2F92"/>
                </a:solidFill>
              </a:rPr>
              <a:t>生態系競爭</a:t>
            </a:r>
            <a:r>
              <a:rPr lang="zh-TW" altLang="en-US" b="1" dirty="0">
                <a:solidFill>
                  <a:srgbClr val="FF2F92"/>
                </a:solidFill>
              </a:rPr>
              <a:t>（第</a:t>
            </a:r>
            <a:r>
              <a:rPr lang="en-US" altLang="zh-TW" b="1" dirty="0">
                <a:solidFill>
                  <a:srgbClr val="FF2F92"/>
                </a:solidFill>
              </a:rPr>
              <a:t>12</a:t>
            </a:r>
            <a:r>
              <a:rPr lang="zh-TW" altLang="en-US" b="1" dirty="0">
                <a:solidFill>
                  <a:srgbClr val="FF2F92"/>
                </a:solidFill>
              </a:rPr>
              <a:t>章）</a:t>
            </a:r>
            <a:r>
              <a:rPr lang="zh-TW" altLang="zh-TW" b="1" dirty="0">
                <a:solidFill>
                  <a:srgbClr val="FF2F92"/>
                </a:solidFill>
              </a:rPr>
              <a:t>；</a:t>
            </a:r>
            <a:r>
              <a:rPr lang="en-US" altLang="zh-TW" b="1" dirty="0">
                <a:solidFill>
                  <a:srgbClr val="FF2F92"/>
                </a:solidFill>
              </a:rPr>
              <a:t>(3) </a:t>
            </a:r>
            <a:r>
              <a:rPr lang="zh-TW" altLang="zh-TW" b="1" dirty="0">
                <a:solidFill>
                  <a:srgbClr val="FF2F92"/>
                </a:solidFill>
              </a:rPr>
              <a:t>感性化電商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>
                <a:solidFill>
                  <a:srgbClr val="FF2F92"/>
                </a:solidFill>
              </a:rPr>
              <a:t>全產業電商化與感性化電商</a:t>
            </a:r>
            <a:r>
              <a:rPr lang="zh-TW" altLang="zh-TW" dirty="0"/>
              <a:t>說明了，透過</a:t>
            </a:r>
            <a:r>
              <a:rPr lang="zh-TW" altLang="zh-TW" dirty="0">
                <a:solidFill>
                  <a:srgbClr val="FF2F92"/>
                </a:solidFill>
              </a:rPr>
              <a:t>互聯網的技術</a:t>
            </a:r>
            <a:r>
              <a:rPr lang="zh-TW" altLang="zh-TW" dirty="0"/>
              <a:t>，所有的產業都必須進行串聯與升級，才能生存。且電子商務的經營必須多一點</a:t>
            </a:r>
            <a:r>
              <a:rPr lang="zh-TW" altLang="zh-TW" dirty="0">
                <a:solidFill>
                  <a:srgbClr val="FF2F92"/>
                </a:solidFill>
              </a:rPr>
              <a:t>感性</a:t>
            </a:r>
            <a:r>
              <a:rPr lang="zh-TW" altLang="zh-TW" dirty="0"/>
              <a:t>的層面，才有機會在競爭中取得領先的地位。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58081A-C432-F840-8404-D8068056B0B7}"/>
              </a:ext>
            </a:extLst>
          </p:cNvPr>
          <p:cNvSpPr txBox="1"/>
          <p:nvPr/>
        </p:nvSpPr>
        <p:spPr>
          <a:xfrm>
            <a:off x="1403648" y="5085184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www.bnext.com.tw</a:t>
            </a:r>
            <a:r>
              <a:rPr lang="en-US" altLang="zh-TW" dirty="0"/>
              <a:t>/article/34824/BN-ARTICLE-34824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8B4A72-7F4F-434C-84FE-BBC871749641}"/>
              </a:ext>
            </a:extLst>
          </p:cNvPr>
          <p:cNvSpPr txBox="1"/>
          <p:nvPr/>
        </p:nvSpPr>
        <p:spPr>
          <a:xfrm>
            <a:off x="1403648" y="5554106"/>
            <a:ext cx="5832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感性電商</a:t>
            </a:r>
            <a:endParaRPr lang="en-US" altLang="zh-TW" dirty="0"/>
          </a:p>
          <a:p>
            <a:r>
              <a:rPr lang="zh-TW" altLang="en-US" dirty="0"/>
              <a:t>https://www.youtube.com/watch?v=V_9W862tA2w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AFEEBA-4D58-D442-A2F8-F2656942E97E}"/>
              </a:ext>
            </a:extLst>
          </p:cNvPr>
          <p:cNvSpPr txBox="1"/>
          <p:nvPr/>
        </p:nvSpPr>
        <p:spPr>
          <a:xfrm>
            <a:off x="1386952" y="6256620"/>
            <a:ext cx="5201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https://www.smartm.com.tw/article/34343535cea3</a:t>
            </a:r>
          </a:p>
        </p:txBody>
      </p:sp>
    </p:spTree>
    <p:extLst>
      <p:ext uri="{BB962C8B-B14F-4D97-AF65-F5344CB8AC3E}">
        <p14:creationId xmlns:p14="http://schemas.microsoft.com/office/powerpoint/2010/main" val="179824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00226-EE68-2C4F-8292-3BE00E82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D80B7-248B-884A-85A4-6795AC5DC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F17E55-2358-B242-803D-9F3B89C6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386"/>
            <a:ext cx="8604448" cy="49962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C84C91-4E4F-B541-AE9A-8E1E38EE3F60}"/>
              </a:ext>
            </a:extLst>
          </p:cNvPr>
          <p:cNvSpPr txBox="1"/>
          <p:nvPr/>
        </p:nvSpPr>
        <p:spPr>
          <a:xfrm>
            <a:off x="899592" y="6450632"/>
            <a:ext cx="59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Reference:</a:t>
            </a:r>
            <a:r>
              <a:rPr lang="zh-TW" altLang="en-US" dirty="0"/>
              <a:t>https://www.youtube.com/watch?v=SKik6qw4pjg</a:t>
            </a:r>
          </a:p>
        </p:txBody>
      </p:sp>
    </p:spTree>
    <p:extLst>
      <p:ext uri="{BB962C8B-B14F-4D97-AF65-F5344CB8AC3E}">
        <p14:creationId xmlns:p14="http://schemas.microsoft.com/office/powerpoint/2010/main" val="168732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 </a:t>
            </a:r>
            <a:r>
              <a:rPr lang="en-US" altLang="zh-TW" dirty="0">
                <a:effectLst/>
              </a:rPr>
              <a:t>B2C</a:t>
            </a:r>
            <a:r>
              <a:rPr lang="zh-TW" altLang="zh-TW" dirty="0">
                <a:effectLst/>
              </a:rPr>
              <a:t>電子商務的商業模式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企業在經營</a:t>
            </a:r>
            <a:r>
              <a:rPr lang="en-US" altLang="zh-TW" dirty="0"/>
              <a:t>B2C</a:t>
            </a:r>
            <a:r>
              <a:rPr lang="zh-TW" altLang="zh-TW" dirty="0"/>
              <a:t>電子商務時，有三種不同的形式：</a:t>
            </a:r>
            <a:r>
              <a:rPr lang="en-US" altLang="zh-TW" b="1" dirty="0">
                <a:solidFill>
                  <a:srgbClr val="FF2F92"/>
                </a:solidFill>
              </a:rPr>
              <a:t>(1) </a:t>
            </a:r>
            <a:r>
              <a:rPr lang="zh-TW" altLang="zh-TW" b="1" dirty="0">
                <a:solidFill>
                  <a:srgbClr val="FF2F92"/>
                </a:solidFill>
              </a:rPr>
              <a:t>網路交易；</a:t>
            </a:r>
            <a:r>
              <a:rPr lang="en-US" altLang="zh-TW" b="1" dirty="0">
                <a:solidFill>
                  <a:srgbClr val="FF2F92"/>
                </a:solidFill>
              </a:rPr>
              <a:t>(2) </a:t>
            </a:r>
            <a:r>
              <a:rPr lang="zh-TW" altLang="zh-TW" b="1" dirty="0">
                <a:solidFill>
                  <a:srgbClr val="FF2F92"/>
                </a:solidFill>
              </a:rPr>
              <a:t>線上服務；</a:t>
            </a:r>
            <a:r>
              <a:rPr lang="en-US" altLang="zh-TW" b="1" dirty="0">
                <a:solidFill>
                  <a:srgbClr val="FF2F92"/>
                </a:solidFill>
              </a:rPr>
              <a:t>(3) </a:t>
            </a:r>
            <a:r>
              <a:rPr lang="zh-TW" altLang="zh-TW" b="1" dirty="0">
                <a:solidFill>
                  <a:srgbClr val="FF2F92"/>
                </a:solidFill>
              </a:rPr>
              <a:t>數位內容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/>
              <a:t>隨著電子商務的蓬勃發展，業者在經營</a:t>
            </a:r>
            <a:r>
              <a:rPr lang="en-US" altLang="zh-TW" dirty="0"/>
              <a:t>B2C</a:t>
            </a:r>
            <a:r>
              <a:rPr lang="zh-TW" altLang="zh-TW" dirty="0"/>
              <a:t>電子商務時，逐漸朝多元化發展，使得單一網站所能提供的服務更為多元。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9987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4960</Words>
  <Application>Microsoft Macintosh PowerPoint</Application>
  <PresentationFormat>如螢幕大小 (4:3)</PresentationFormat>
  <Paragraphs>215</Paragraphs>
  <Slides>69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微軟正黑體</vt:lpstr>
      <vt:lpstr>標楷體</vt:lpstr>
      <vt:lpstr>Arial</vt:lpstr>
      <vt:lpstr>Calibri</vt:lpstr>
      <vt:lpstr>Times New Roman</vt:lpstr>
      <vt:lpstr>Wingdings</vt:lpstr>
      <vt:lpstr>1_Office 佈景主題</vt:lpstr>
      <vt:lpstr>PowerPoint 簡報</vt:lpstr>
      <vt:lpstr>學習目標</vt:lpstr>
      <vt:lpstr>5.1  何謂B2C電子商務？</vt:lpstr>
      <vt:lpstr>5.1.1  B2C電子商務的 範疇</vt:lpstr>
      <vt:lpstr>5.1.2  B2C電子商務的演進</vt:lpstr>
      <vt:lpstr>5.1.2  B2C電子商務的演進</vt:lpstr>
      <vt:lpstr>5.1.2  B2C電子商務的演進</vt:lpstr>
      <vt:lpstr>PowerPoint 簡報</vt:lpstr>
      <vt:lpstr>5.2  B2C電子商務的商業模式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5.2.1  網路交易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5.2.2  線上服務</vt:lpstr>
      <vt:lpstr>5.2.3  數位內容</vt:lpstr>
      <vt:lpstr>5.2.3  數位內容</vt:lpstr>
      <vt:lpstr>5.2.3  數位內容</vt:lpstr>
      <vt:lpstr>5.2.3  數位內容</vt:lpstr>
      <vt:lpstr>5.2.3  數位內容</vt:lpstr>
      <vt:lpstr>5.2.3  數位內容</vt:lpstr>
      <vt:lpstr>PowerPoint 簡報</vt:lpstr>
      <vt:lpstr>5.2.3  數位內容</vt:lpstr>
      <vt:lpstr>5.2.3  數位內容</vt:lpstr>
      <vt:lpstr>5.2.3  數位內容</vt:lpstr>
      <vt:lpstr>PowerPoint 簡報</vt:lpstr>
      <vt:lpstr>5.2.3  數位內容</vt:lpstr>
      <vt:lpstr>5.3  B2C電子商務的獲利模式</vt:lpstr>
      <vt:lpstr>5.3.1  網路交易的獲利模式 ── 商品銷售</vt:lpstr>
      <vt:lpstr>5.3.2  線上服務的獲利來源</vt:lpstr>
      <vt:lpstr>5.3.2  線上服務的獲利來源</vt:lpstr>
      <vt:lpstr>5.3.2  線上服務的獲利來源</vt:lpstr>
      <vt:lpstr>5.3.3  數位內容的獲利模式 ── 訂閱</vt:lpstr>
      <vt:lpstr>5.4  B2C電子商務的關鍵成功因素  5.4.1  網站服務品質</vt:lpstr>
      <vt:lpstr>5.4.1  網站服務品質</vt:lpstr>
      <vt:lpstr>5.4.2  B2C電子商務的主要困難</vt:lpstr>
      <vt:lpstr>5.4.2  B2C電子商務的主要困難</vt:lpstr>
      <vt:lpstr>5.5  B2C電子商務模式的範例</vt:lpstr>
      <vt:lpstr>5.5  B2C電子商務模式的範例</vt:lpstr>
      <vt:lpstr>5.6  結　論</vt:lpstr>
      <vt:lpstr>PowerPoint 簡報</vt:lpstr>
      <vt:lpstr>期中考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winx</dc:creator>
  <cp:lastModifiedBy>賴佳瑜</cp:lastModifiedBy>
  <cp:revision>70</cp:revision>
  <dcterms:created xsi:type="dcterms:W3CDTF">2017-02-20T08:35:36Z</dcterms:created>
  <dcterms:modified xsi:type="dcterms:W3CDTF">2022-04-10T22:01:56Z</dcterms:modified>
</cp:coreProperties>
</file>